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 id="214748366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35" roundtripDataSignature="AMtx7miK3lqSkGaTFtXtzMDIlwlPZ4P+K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A18F729-BF4E-4E81-BC86-80BB5A981E6C}">
  <a:tblStyle styleId="{5A18F729-BF4E-4E81-BC86-80BB5A981E6C}"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customschemas.google.com/relationships/presentationmetadata" Target="metadata"/><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gif>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1" name="Google Shape;16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8b70ee4cf6_0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3" name="Google Shape;263;g28b70ee4cf6_0_3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264" name="Google Shape;264;g28b70ee4cf6_0_3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901882df54_1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0" name="Google Shape;280;g2901882df54_1_3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281" name="Google Shape;281;g2901882df54_1_3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901882df54_1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2" name="Google Shape;292;g2901882df54_1_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293" name="Google Shape;293;g2901882df54_1_4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909b494781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g2909b494781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307" name="Google Shape;307;g2909b494781_0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909b494781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7" name="Google Shape;327;g2909b494781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328" name="Google Shape;328;g2909b494781_0_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909b494781_0_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9" name="Google Shape;339;g2909b494781_0_7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340" name="Google Shape;340;g2909b494781_0_7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909b494781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0" name="Google Shape;350;g2909b494781_0_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351" name="Google Shape;351;g2909b494781_0_4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909b494781_71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3" name="Google Shape;363;g2909b494781_71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364" name="Google Shape;364;g2909b494781_71_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9104e82657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2" name="Google Shape;372;g29104e82657_0_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373" name="Google Shape;373;g29104e82657_0_3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9104e82657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5" name="Google Shape;385;g29104e82657_0_4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386" name="Google Shape;386;g29104e82657_0_4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167" name="Google Shape;167;p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9104e82657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7" name="Google Shape;397;g29104e82657_0_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398" name="Google Shape;398;g29104e82657_0_5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9104e82657_0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6" name="Google Shape;416;g29104e82657_0_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417" name="Google Shape;417;g29104e82657_0_6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9104e82657_0_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6" name="Google Shape;426;g29104e82657_0_9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427" name="Google Shape;427;g29104e82657_0_9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8b70ee4cf6_0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0" name="Google Shape;440;g28b70ee4cf6_0_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t/>
            </a:r>
            <a:endParaRPr/>
          </a:p>
        </p:txBody>
      </p:sp>
      <p:sp>
        <p:nvSpPr>
          <p:cNvPr id="441" name="Google Shape;441;g28b70ee4cf6_0_6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8b70ee4cf6_0_1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0" name="Google Shape;450;g28b70ee4cf6_0_1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t/>
            </a:r>
            <a:endParaRPr/>
          </a:p>
        </p:txBody>
      </p:sp>
      <p:sp>
        <p:nvSpPr>
          <p:cNvPr id="451" name="Google Shape;451;g28b70ee4cf6_0_15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8df816b354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9" name="Google Shape;459;g28df816b354_0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t/>
            </a:r>
            <a:endParaRPr/>
          </a:p>
        </p:txBody>
      </p:sp>
      <p:sp>
        <p:nvSpPr>
          <p:cNvPr id="460" name="Google Shape;460;g28df816b354_0_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8b70ee4cf6_0_2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7" name="Google Shape;467;g28b70ee4cf6_0_25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468" name="Google Shape;468;g28b70ee4cf6_0_25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8820c82b6f_1_1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5" name="Google Shape;475;g28820c82b6f_1_1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6" name="Google Shape;476;g28820c82b6f_1_1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901882df54_1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Google Shape;178;g2901882df54_1_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179" name="Google Shape;179;g2901882df54_1_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8b70ee4cf6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g28b70ee4cf6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a:t>
            </a:r>
            <a:r>
              <a:rPr b="1" lang="en-GB"/>
              <a:t>ers</a:t>
            </a:r>
            <a:endParaRPr b="1"/>
          </a:p>
        </p:txBody>
      </p:sp>
      <p:sp>
        <p:nvSpPr>
          <p:cNvPr id="188" name="Google Shape;188;g28b70ee4cf6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8d0c13ed5a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g28d0c13ed5a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201" name="Google Shape;201;g28d0c13ed5a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901882df54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g2901882df54_0_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rPr lang="en-GB"/>
              <a:t>We are DMU Hackers</a:t>
            </a:r>
            <a:endParaRPr/>
          </a:p>
        </p:txBody>
      </p:sp>
      <p:sp>
        <p:nvSpPr>
          <p:cNvPr id="213" name="Google Shape;213;g2901882df54_0_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5ef95c971a_0_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6" name="Google Shape;226;g25ef95c971a_0_9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t/>
            </a:r>
            <a:endParaRPr/>
          </a:p>
        </p:txBody>
      </p:sp>
      <p:sp>
        <p:nvSpPr>
          <p:cNvPr id="227" name="Google Shape;227;g25ef95c971a_0_9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869062a159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1" name="Google Shape;241;g2869062a159_0_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Calibri"/>
              <a:buNone/>
            </a:pPr>
            <a:r>
              <a:t/>
            </a:r>
            <a:endParaRPr/>
          </a:p>
        </p:txBody>
      </p:sp>
      <p:sp>
        <p:nvSpPr>
          <p:cNvPr id="242" name="Google Shape;242;g2869062a159_0_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5ef95c971a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3" name="Google Shape;253;g25ef95c971a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t/>
            </a:r>
            <a:endParaRPr/>
          </a:p>
        </p:txBody>
      </p:sp>
      <p:sp>
        <p:nvSpPr>
          <p:cNvPr id="254" name="Google Shape;254;g25ef95c971a_0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4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4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4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4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0" name="Shape 90"/>
        <p:cNvGrpSpPr/>
        <p:nvPr/>
      </p:nvGrpSpPr>
      <p:grpSpPr>
        <a:xfrm>
          <a:off x="0" y="0"/>
          <a:ext cx="0" cy="0"/>
          <a:chOff x="0" y="0"/>
          <a:chExt cx="0" cy="0"/>
        </a:xfrm>
      </p:grpSpPr>
      <p:sp>
        <p:nvSpPr>
          <p:cNvPr id="91" name="Google Shape;91;p2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2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3" name="Google Shape;93;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6" name="Shape 96"/>
        <p:cNvGrpSpPr/>
        <p:nvPr/>
      </p:nvGrpSpPr>
      <p:grpSpPr>
        <a:xfrm>
          <a:off x="0" y="0"/>
          <a:ext cx="0" cy="0"/>
          <a:chOff x="0" y="0"/>
          <a:chExt cx="0" cy="0"/>
        </a:xfrm>
      </p:grpSpPr>
      <p:sp>
        <p:nvSpPr>
          <p:cNvPr id="97" name="Google Shape;97;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2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 name="Google Shape;99;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2" name="Shape 102"/>
        <p:cNvGrpSpPr/>
        <p:nvPr/>
      </p:nvGrpSpPr>
      <p:grpSpPr>
        <a:xfrm>
          <a:off x="0" y="0"/>
          <a:ext cx="0" cy="0"/>
          <a:chOff x="0" y="0"/>
          <a:chExt cx="0" cy="0"/>
        </a:xfrm>
      </p:grpSpPr>
      <p:sp>
        <p:nvSpPr>
          <p:cNvPr id="103" name="Google Shape;103;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5" name="Google Shape;105;p2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 name="Google Shape;106;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9" name="Shape 109"/>
        <p:cNvGrpSpPr/>
        <p:nvPr/>
      </p:nvGrpSpPr>
      <p:grpSpPr>
        <a:xfrm>
          <a:off x="0" y="0"/>
          <a:ext cx="0" cy="0"/>
          <a:chOff x="0" y="0"/>
          <a:chExt cx="0" cy="0"/>
        </a:xfrm>
      </p:grpSpPr>
      <p:sp>
        <p:nvSpPr>
          <p:cNvPr id="110" name="Google Shape;110;p2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p2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12" name="Google Shape;112;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5" name="Shape 115"/>
        <p:cNvGrpSpPr/>
        <p:nvPr/>
      </p:nvGrpSpPr>
      <p:grpSpPr>
        <a:xfrm>
          <a:off x="0" y="0"/>
          <a:ext cx="0" cy="0"/>
          <a:chOff x="0" y="0"/>
          <a:chExt cx="0" cy="0"/>
        </a:xfrm>
      </p:grpSpPr>
      <p:sp>
        <p:nvSpPr>
          <p:cNvPr id="116" name="Google Shape;116;p2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2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18" name="Google Shape;118;p2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9" name="Google Shape;119;p2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0" name="Google Shape;120;p2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1" name="Google Shape;12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4" name="Shape 124"/>
        <p:cNvGrpSpPr/>
        <p:nvPr/>
      </p:nvGrpSpPr>
      <p:grpSpPr>
        <a:xfrm>
          <a:off x="0" y="0"/>
          <a:ext cx="0" cy="0"/>
          <a:chOff x="0" y="0"/>
          <a:chExt cx="0" cy="0"/>
        </a:xfrm>
      </p:grpSpPr>
      <p:sp>
        <p:nvSpPr>
          <p:cNvPr id="125" name="Google Shape;125;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7" name="Google Shape;127;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1" name="Google Shape;131;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3" name="Shape 133"/>
        <p:cNvGrpSpPr/>
        <p:nvPr/>
      </p:nvGrpSpPr>
      <p:grpSpPr>
        <a:xfrm>
          <a:off x="0" y="0"/>
          <a:ext cx="0" cy="0"/>
          <a:chOff x="0" y="0"/>
          <a:chExt cx="0" cy="0"/>
        </a:xfrm>
      </p:grpSpPr>
      <p:sp>
        <p:nvSpPr>
          <p:cNvPr id="134" name="Google Shape;134;p3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3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36" name="Google Shape;136;p3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37" name="Google Shape;137;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9" name="Google Shape;139;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3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0" name="Shape 140"/>
        <p:cNvGrpSpPr/>
        <p:nvPr/>
      </p:nvGrpSpPr>
      <p:grpSpPr>
        <a:xfrm>
          <a:off x="0" y="0"/>
          <a:ext cx="0" cy="0"/>
          <a:chOff x="0" y="0"/>
          <a:chExt cx="0" cy="0"/>
        </a:xfrm>
      </p:grpSpPr>
      <p:sp>
        <p:nvSpPr>
          <p:cNvPr id="141" name="Google Shape;141;p3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p32"/>
          <p:cNvSpPr/>
          <p:nvPr>
            <p:ph idx="2" type="pic"/>
          </p:nvPr>
        </p:nvSpPr>
        <p:spPr>
          <a:xfrm>
            <a:off x="5183188" y="987425"/>
            <a:ext cx="6172200" cy="4873625"/>
          </a:xfrm>
          <a:prstGeom prst="rect">
            <a:avLst/>
          </a:prstGeom>
          <a:noFill/>
          <a:ln>
            <a:noFill/>
          </a:ln>
        </p:spPr>
      </p:sp>
      <p:sp>
        <p:nvSpPr>
          <p:cNvPr id="143" name="Google Shape;143;p3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44" name="Google Shape;144;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6" name="Google Shape;146;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7" name="Shape 147"/>
        <p:cNvGrpSpPr/>
        <p:nvPr/>
      </p:nvGrpSpPr>
      <p:grpSpPr>
        <a:xfrm>
          <a:off x="0" y="0"/>
          <a:ext cx="0" cy="0"/>
          <a:chOff x="0" y="0"/>
          <a:chExt cx="0" cy="0"/>
        </a:xfrm>
      </p:grpSpPr>
      <p:sp>
        <p:nvSpPr>
          <p:cNvPr id="148" name="Google Shape;148;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9" name="Google Shape;149;p3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0" name="Google Shape;150;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1" name="Google Shape;151;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2" name="Google Shape;152;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3" name="Shape 153"/>
        <p:cNvGrpSpPr/>
        <p:nvPr/>
      </p:nvGrpSpPr>
      <p:grpSpPr>
        <a:xfrm>
          <a:off x="0" y="0"/>
          <a:ext cx="0" cy="0"/>
          <a:chOff x="0" y="0"/>
          <a:chExt cx="0" cy="0"/>
        </a:xfrm>
      </p:grpSpPr>
      <p:sp>
        <p:nvSpPr>
          <p:cNvPr id="154" name="Google Shape;154;p3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5" name="Google Shape;155;p3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6" name="Google Shape;156;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7" name="Google Shape;157;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8" name="Google Shape;158;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3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3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3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3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3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3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4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4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4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42"/>
          <p:cNvSpPr/>
          <p:nvPr>
            <p:ph idx="2" type="pic"/>
          </p:nvPr>
        </p:nvSpPr>
        <p:spPr>
          <a:xfrm>
            <a:off x="5183188" y="987425"/>
            <a:ext cx="6172200" cy="4873625"/>
          </a:xfrm>
          <a:prstGeom prst="rect">
            <a:avLst/>
          </a:prstGeom>
          <a:noFill/>
          <a:ln>
            <a:noFill/>
          </a:ln>
        </p:spPr>
      </p:sp>
      <p:sp>
        <p:nvSpPr>
          <p:cNvPr id="68" name="Google Shape;68;p4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0000"/>
            </a:gs>
            <a:gs pos="74000">
              <a:srgbClr val="3A3A3A"/>
            </a:gs>
            <a:gs pos="83000">
              <a:srgbClr val="3A3A3A"/>
            </a:gs>
            <a:gs pos="100000">
              <a:srgbClr val="3A3A3A"/>
            </a:gs>
          </a:gsLst>
          <a:lin ang="5400000" scaled="0"/>
        </a:gradFill>
      </p:bgPr>
    </p:bg>
    <p:spTree>
      <p:nvGrpSpPr>
        <p:cNvPr id="84" name="Shape 84"/>
        <p:cNvGrpSpPr/>
        <p:nvPr/>
      </p:nvGrpSpPr>
      <p:grpSpPr>
        <a:xfrm>
          <a:off x="0" y="0"/>
          <a:ext cx="0" cy="0"/>
          <a:chOff x="0" y="0"/>
          <a:chExt cx="0" cy="0"/>
        </a:xfrm>
      </p:grpSpPr>
      <p:sp>
        <p:nvSpPr>
          <p:cNvPr id="85" name="Google Shape;85;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6" name="Google Shape;86;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7" name="Google Shape;87;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8" name="Google Shape;88;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9" name="Google Shape;89;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23.png"/><Relationship Id="rId5" Type="http://schemas.openxmlformats.org/officeDocument/2006/relationships/image" Target="../media/image16.png"/><Relationship Id="rId6" Type="http://schemas.openxmlformats.org/officeDocument/2006/relationships/image" Target="../media/image18.png"/><Relationship Id="rId7"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25.png"/><Relationship Id="rId9" Type="http://schemas.openxmlformats.org/officeDocument/2006/relationships/image" Target="../media/image35.png"/><Relationship Id="rId5" Type="http://schemas.openxmlformats.org/officeDocument/2006/relationships/image" Target="../media/image38.png"/><Relationship Id="rId6" Type="http://schemas.openxmlformats.org/officeDocument/2006/relationships/image" Target="../media/image24.png"/><Relationship Id="rId7" Type="http://schemas.openxmlformats.org/officeDocument/2006/relationships/image" Target="../media/image30.png"/><Relationship Id="rId8" Type="http://schemas.openxmlformats.org/officeDocument/2006/relationships/image" Target="../media/image3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31.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31.png"/><Relationship Id="rId4" Type="http://schemas.openxmlformats.org/officeDocument/2006/relationships/image" Target="../media/image2.png"/><Relationship Id="rId5" Type="http://schemas.openxmlformats.org/officeDocument/2006/relationships/hyperlink" Target="https://www.exploit-db.com/google-hacking-database" TargetMode="External"/><Relationship Id="rId6" Type="http://schemas.openxmlformats.org/officeDocument/2006/relationships/image" Target="../media/image3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hyperlink" Target="https://whatsmyname.app" TargetMode="External"/><Relationship Id="rId4" Type="http://schemas.openxmlformats.org/officeDocument/2006/relationships/image" Target="../media/image28.png"/><Relationship Id="rId5"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37.png"/><Relationship Id="rId5" Type="http://schemas.openxmlformats.org/officeDocument/2006/relationships/image" Target="../media/image4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33.png"/><Relationship Id="rId5" Type="http://schemas.openxmlformats.org/officeDocument/2006/relationships/image" Target="../media/image4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hyperlink" Target="https://www.osintcurio.us/2021/04/06/ten-minute-tip-image-geolocation-part-2/" TargetMode="External"/><Relationship Id="rId5" Type="http://schemas.openxmlformats.org/officeDocument/2006/relationships/image" Target="../media/image39.png"/><Relationship Id="rId6" Type="http://schemas.openxmlformats.org/officeDocument/2006/relationships/hyperlink" Target="https://medium.com/quiztime/how-to-tell-the-geolocation-of-places-based-on-old-sources-using-osint-a-case-study-e44e0faed388"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2.png"/><Relationship Id="rId4" Type="http://schemas.openxmlformats.org/officeDocument/2006/relationships/image" Target="../media/image4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2.png"/><Relationship Id="rId4" Type="http://schemas.openxmlformats.org/officeDocument/2006/relationships/image" Target="../media/image4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hyperlink" Target="https://github.com/DMUHackers/weekly_sessions/tree/master/2023-2024/week_03/tasks" TargetMode="External"/><Relationship Id="rId4" Type="http://schemas.openxmlformats.org/officeDocument/2006/relationships/image" Target="../media/image2.png"/><Relationship Id="rId5" Type="http://schemas.openxmlformats.org/officeDocument/2006/relationships/image" Target="../media/image4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2.png"/><Relationship Id="rId4" Type="http://schemas.openxmlformats.org/officeDocument/2006/relationships/hyperlink" Target="https://exiftool.org/" TargetMode="External"/><Relationship Id="rId10" Type="http://schemas.openxmlformats.org/officeDocument/2006/relationships/hyperlink" Target="https://medium.com/quiztime/how-to-tell-the-geolocation-of-places-based-on-old-sources-using-osint-a-case-study-e44e0faed388" TargetMode="External"/><Relationship Id="rId9" Type="http://schemas.openxmlformats.org/officeDocument/2006/relationships/hyperlink" Target="https://www.osintcurio.us/2021/04/06/ten-minute-tip-image-geolocation-part-2/" TargetMode="External"/><Relationship Id="rId5" Type="http://schemas.openxmlformats.org/officeDocument/2006/relationships/hyperlink" Target="https://whatsmyname.app/" TargetMode="External"/><Relationship Id="rId6" Type="http://schemas.openxmlformats.org/officeDocument/2006/relationships/hyperlink" Target="https://www.exploit-db.com/google-hacking-database" TargetMode="External"/><Relationship Id="rId7" Type="http://schemas.openxmlformats.org/officeDocument/2006/relationships/hyperlink" Target="https://tryhackme.com/signup?referrer=612e9d2c35ba4b005a24feee" TargetMode="External"/><Relationship Id="rId8" Type="http://schemas.openxmlformats.org/officeDocument/2006/relationships/hyperlink" Target="https://github.com/Jieyab89/OSINT-Cheat-she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2.png"/><Relationship Id="rId4" Type="http://schemas.openxmlformats.org/officeDocument/2006/relationships/image" Target="../media/image4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hyperlink" Target="mailto:cyberfirst@dmu.ac.uk" TargetMode="External"/><Relationship Id="rId5" Type="http://schemas.openxmlformats.org/officeDocument/2006/relationships/hyperlink" Target="mailto:sarah.hd@dmu.ac.u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hyperlink" Target="https://tryhackme.com/signup?referrer=612e9d2c35ba4b005a24feee" TargetMode="External"/><Relationship Id="rId4" Type="http://schemas.openxmlformats.org/officeDocument/2006/relationships/image" Target="../media/image2.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8.png"/><Relationship Id="rId6" Type="http://schemas.openxmlformats.org/officeDocument/2006/relationships/image" Target="../media/image6.png"/><Relationship Id="rId7" Type="http://schemas.openxmlformats.org/officeDocument/2006/relationships/image" Target="../media/image5.png"/><Relationship Id="rId8"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5.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2.png"/><Relationship Id="rId4" Type="http://schemas.openxmlformats.org/officeDocument/2006/relationships/image" Target="../media/image2.png"/><Relationship Id="rId5" Type="http://schemas.openxmlformats.org/officeDocument/2006/relationships/image" Target="../media/image12.png"/><Relationship Id="rId6"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0.png"/><Relationship Id="rId6"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2" name="Shape 162"/>
        <p:cNvGrpSpPr/>
        <p:nvPr/>
      </p:nvGrpSpPr>
      <p:grpSpPr>
        <a:xfrm>
          <a:off x="0" y="0"/>
          <a:ext cx="0" cy="0"/>
          <a:chOff x="0" y="0"/>
          <a:chExt cx="0" cy="0"/>
        </a:xfrm>
      </p:grpSpPr>
      <p:sp>
        <p:nvSpPr>
          <p:cNvPr id="163" name="Google Shape;163;p1"/>
          <p:cNvSpPr txBox="1"/>
          <p:nvPr/>
        </p:nvSpPr>
        <p:spPr>
          <a:xfrm>
            <a:off x="616323" y="5911509"/>
            <a:ext cx="10959300" cy="646500"/>
          </a:xfrm>
          <a:prstGeom prst="rect">
            <a:avLst/>
          </a:prstGeom>
          <a:noFill/>
          <a:ln>
            <a:noFill/>
          </a:ln>
          <a:effectLst>
            <a:outerShdw blurRad="50800" rotWithShape="0" algn="ctr" dir="5400000" dist="50800">
              <a:srgbClr val="000000"/>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Comic Sans MS"/>
              <a:ea typeface="Comic Sans MS"/>
              <a:cs typeface="Comic Sans MS"/>
              <a:sym typeface="Comic Sans M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pic>
        <p:nvPicPr>
          <p:cNvPr id="266" name="Google Shape;266;g28b70ee4cf6_0_36"/>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267" name="Google Shape;267;g28b70ee4cf6_0_36"/>
          <p:cNvSpPr txBox="1"/>
          <p:nvPr/>
        </p:nvSpPr>
        <p:spPr>
          <a:xfrm>
            <a:off x="4629750" y="1167900"/>
            <a:ext cx="29325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5900" u="none" cap="none" strike="noStrike">
                <a:solidFill>
                  <a:srgbClr val="FFFFFF"/>
                </a:solidFill>
                <a:latin typeface="Comic Sans MS"/>
                <a:ea typeface="Comic Sans MS"/>
                <a:cs typeface="Comic Sans MS"/>
                <a:sym typeface="Comic Sans MS"/>
              </a:rPr>
              <a:t>OSINT</a:t>
            </a:r>
            <a:endParaRPr b="0" i="0" sz="5900" u="none" cap="none" strike="noStrike">
              <a:solidFill>
                <a:srgbClr val="FFFFFF"/>
              </a:solidFill>
              <a:latin typeface="Comic Sans MS"/>
              <a:ea typeface="Comic Sans MS"/>
              <a:cs typeface="Comic Sans MS"/>
              <a:sym typeface="Comic Sans MS"/>
            </a:endParaRPr>
          </a:p>
        </p:txBody>
      </p:sp>
      <p:sp>
        <p:nvSpPr>
          <p:cNvPr id="268" name="Google Shape;268;g28b70ee4cf6_0_36"/>
          <p:cNvSpPr txBox="1"/>
          <p:nvPr/>
        </p:nvSpPr>
        <p:spPr>
          <a:xfrm>
            <a:off x="4573525" y="1158950"/>
            <a:ext cx="10146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5900" u="none" cap="none" strike="noStrike">
                <a:solidFill>
                  <a:srgbClr val="00FF00"/>
                </a:solidFill>
                <a:latin typeface="Comic Sans MS"/>
                <a:ea typeface="Comic Sans MS"/>
                <a:cs typeface="Comic Sans MS"/>
                <a:sym typeface="Comic Sans MS"/>
              </a:rPr>
              <a:t>O</a:t>
            </a:r>
            <a:endParaRPr b="0" i="0" sz="5900" u="none" cap="none" strike="noStrike">
              <a:solidFill>
                <a:srgbClr val="00FF00"/>
              </a:solidFill>
              <a:latin typeface="Comic Sans MS"/>
              <a:ea typeface="Comic Sans MS"/>
              <a:cs typeface="Comic Sans MS"/>
              <a:sym typeface="Comic Sans MS"/>
            </a:endParaRPr>
          </a:p>
        </p:txBody>
      </p:sp>
      <p:sp>
        <p:nvSpPr>
          <p:cNvPr id="269" name="Google Shape;269;g28b70ee4cf6_0_36"/>
          <p:cNvSpPr txBox="1"/>
          <p:nvPr/>
        </p:nvSpPr>
        <p:spPr>
          <a:xfrm>
            <a:off x="5106925" y="1173025"/>
            <a:ext cx="10146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5900" u="none" cap="none" strike="noStrike">
                <a:solidFill>
                  <a:srgbClr val="FF00FF"/>
                </a:solidFill>
                <a:latin typeface="Comic Sans MS"/>
                <a:ea typeface="Comic Sans MS"/>
                <a:cs typeface="Comic Sans MS"/>
                <a:sym typeface="Comic Sans MS"/>
              </a:rPr>
              <a:t>S</a:t>
            </a:r>
            <a:endParaRPr b="0" i="0" sz="5900" u="none" cap="none" strike="noStrike">
              <a:solidFill>
                <a:srgbClr val="FF00FF"/>
              </a:solidFill>
              <a:latin typeface="Comic Sans MS"/>
              <a:ea typeface="Comic Sans MS"/>
              <a:cs typeface="Comic Sans MS"/>
              <a:sym typeface="Comic Sans MS"/>
            </a:endParaRPr>
          </a:p>
        </p:txBody>
      </p:sp>
      <p:sp>
        <p:nvSpPr>
          <p:cNvPr id="270" name="Google Shape;270;g28b70ee4cf6_0_36"/>
          <p:cNvSpPr txBox="1"/>
          <p:nvPr/>
        </p:nvSpPr>
        <p:spPr>
          <a:xfrm>
            <a:off x="5677850" y="1173025"/>
            <a:ext cx="19254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5900" u="none" cap="none" strike="noStrike">
                <a:solidFill>
                  <a:srgbClr val="00FFFF"/>
                </a:solidFill>
                <a:latin typeface="Comic Sans MS"/>
                <a:ea typeface="Comic Sans MS"/>
                <a:cs typeface="Comic Sans MS"/>
                <a:sym typeface="Comic Sans MS"/>
              </a:rPr>
              <a:t>INT</a:t>
            </a:r>
            <a:endParaRPr b="0" i="0" sz="5900" u="none" cap="none" strike="noStrike">
              <a:solidFill>
                <a:srgbClr val="00FFFF"/>
              </a:solidFill>
              <a:latin typeface="Comic Sans MS"/>
              <a:ea typeface="Comic Sans MS"/>
              <a:cs typeface="Comic Sans MS"/>
              <a:sym typeface="Comic Sans MS"/>
            </a:endParaRPr>
          </a:p>
        </p:txBody>
      </p:sp>
      <p:sp>
        <p:nvSpPr>
          <p:cNvPr id="271" name="Google Shape;271;g28b70ee4cf6_0_36"/>
          <p:cNvSpPr txBox="1"/>
          <p:nvPr/>
        </p:nvSpPr>
        <p:spPr>
          <a:xfrm>
            <a:off x="7603250" y="2445350"/>
            <a:ext cx="40668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INTelligence</a:t>
            </a:r>
            <a:endParaRPr b="0" i="0" sz="4800" u="none" cap="none" strike="noStrike">
              <a:solidFill>
                <a:srgbClr val="FFFFFF"/>
              </a:solidFill>
              <a:latin typeface="Comic Sans MS"/>
              <a:ea typeface="Comic Sans MS"/>
              <a:cs typeface="Comic Sans MS"/>
              <a:sym typeface="Comic Sans MS"/>
            </a:endParaRPr>
          </a:p>
        </p:txBody>
      </p:sp>
      <p:sp>
        <p:nvSpPr>
          <p:cNvPr id="272" name="Google Shape;272;g28b70ee4cf6_0_36"/>
          <p:cNvSpPr txBox="1"/>
          <p:nvPr/>
        </p:nvSpPr>
        <p:spPr>
          <a:xfrm>
            <a:off x="4610413" y="2445350"/>
            <a:ext cx="27468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Source</a:t>
            </a:r>
            <a:endParaRPr b="0" i="0" sz="4800" u="none" cap="none" strike="noStrike">
              <a:solidFill>
                <a:srgbClr val="FFFFFF"/>
              </a:solidFill>
              <a:latin typeface="Comic Sans MS"/>
              <a:ea typeface="Comic Sans MS"/>
              <a:cs typeface="Comic Sans MS"/>
              <a:sym typeface="Comic Sans MS"/>
            </a:endParaRPr>
          </a:p>
        </p:txBody>
      </p:sp>
      <p:sp>
        <p:nvSpPr>
          <p:cNvPr id="273" name="Google Shape;273;g28b70ee4cf6_0_36"/>
          <p:cNvSpPr txBox="1"/>
          <p:nvPr/>
        </p:nvSpPr>
        <p:spPr>
          <a:xfrm>
            <a:off x="1726525" y="2445350"/>
            <a:ext cx="19809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Open</a:t>
            </a:r>
            <a:endParaRPr b="0" i="0" sz="4800" u="none" cap="none" strike="noStrike">
              <a:solidFill>
                <a:srgbClr val="FFFFFF"/>
              </a:solidFill>
              <a:latin typeface="Comic Sans MS"/>
              <a:ea typeface="Comic Sans MS"/>
              <a:cs typeface="Comic Sans MS"/>
              <a:sym typeface="Comic Sans MS"/>
            </a:endParaRPr>
          </a:p>
        </p:txBody>
      </p:sp>
      <p:pic>
        <p:nvPicPr>
          <p:cNvPr id="274" name="Google Shape;274;g28b70ee4cf6_0_36"/>
          <p:cNvPicPr preferRelativeResize="0"/>
          <p:nvPr/>
        </p:nvPicPr>
        <p:blipFill rotWithShape="1">
          <a:blip r:embed="rId4">
            <a:alphaModFix/>
          </a:blip>
          <a:srcRect b="0" l="0" r="0" t="0"/>
          <a:stretch/>
        </p:blipFill>
        <p:spPr>
          <a:xfrm>
            <a:off x="1250726" y="3604575"/>
            <a:ext cx="2932500" cy="2089326"/>
          </a:xfrm>
          <a:prstGeom prst="rect">
            <a:avLst/>
          </a:prstGeom>
          <a:noFill/>
          <a:ln>
            <a:noFill/>
          </a:ln>
        </p:spPr>
      </p:pic>
      <p:pic>
        <p:nvPicPr>
          <p:cNvPr id="275" name="Google Shape;275;g28b70ee4cf6_0_36"/>
          <p:cNvPicPr preferRelativeResize="0"/>
          <p:nvPr/>
        </p:nvPicPr>
        <p:blipFill rotWithShape="1">
          <a:blip r:embed="rId5">
            <a:alphaModFix/>
          </a:blip>
          <a:srcRect b="0" l="0" r="0" t="0"/>
          <a:stretch/>
        </p:blipFill>
        <p:spPr>
          <a:xfrm>
            <a:off x="4573525" y="3604575"/>
            <a:ext cx="2820595" cy="2089325"/>
          </a:xfrm>
          <a:prstGeom prst="rect">
            <a:avLst/>
          </a:prstGeom>
          <a:noFill/>
          <a:ln>
            <a:noFill/>
          </a:ln>
        </p:spPr>
      </p:pic>
      <p:pic>
        <p:nvPicPr>
          <p:cNvPr id="276" name="Google Shape;276;g28b70ee4cf6_0_36"/>
          <p:cNvPicPr preferRelativeResize="0"/>
          <p:nvPr/>
        </p:nvPicPr>
        <p:blipFill rotWithShape="1">
          <a:blip r:embed="rId6">
            <a:alphaModFix/>
          </a:blip>
          <a:srcRect b="0" l="0" r="0" t="0"/>
          <a:stretch/>
        </p:blipFill>
        <p:spPr>
          <a:xfrm>
            <a:off x="8260225" y="3582438"/>
            <a:ext cx="2143125" cy="2133600"/>
          </a:xfrm>
          <a:prstGeom prst="rect">
            <a:avLst/>
          </a:prstGeom>
          <a:noFill/>
          <a:ln>
            <a:noFill/>
          </a:ln>
        </p:spPr>
      </p:pic>
      <p:pic>
        <p:nvPicPr>
          <p:cNvPr id="277" name="Google Shape;277;g28b70ee4cf6_0_36"/>
          <p:cNvPicPr preferRelativeResize="0"/>
          <p:nvPr/>
        </p:nvPicPr>
        <p:blipFill rotWithShape="1">
          <a:blip r:embed="rId7">
            <a:alphaModFix/>
          </a:blip>
          <a:srcRect b="15375" l="0" r="0" t="0"/>
          <a:stretch/>
        </p:blipFill>
        <p:spPr>
          <a:xfrm>
            <a:off x="9017450" y="3556550"/>
            <a:ext cx="628675" cy="532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g2901882df54_1_37"/>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284" name="Google Shape;284;g2901882df54_1_37"/>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What is OSINT?</a:t>
            </a:r>
            <a:endParaRPr b="0" i="0" sz="4800" u="none" cap="none" strike="noStrike">
              <a:solidFill>
                <a:srgbClr val="FFFFFF"/>
              </a:solidFill>
              <a:latin typeface="Comic Sans MS"/>
              <a:ea typeface="Comic Sans MS"/>
              <a:cs typeface="Comic Sans MS"/>
              <a:sym typeface="Comic Sans MS"/>
            </a:endParaRPr>
          </a:p>
        </p:txBody>
      </p:sp>
      <p:sp>
        <p:nvSpPr>
          <p:cNvPr id="285" name="Google Shape;285;g2901882df54_1_37"/>
          <p:cNvSpPr txBox="1"/>
          <p:nvPr/>
        </p:nvSpPr>
        <p:spPr>
          <a:xfrm>
            <a:off x="1536600" y="1194150"/>
            <a:ext cx="91188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The collection and analysis of openly available data </a:t>
            </a:r>
            <a:endParaRPr b="0" i="0" sz="2500" u="sng" cap="none" strike="noStrike">
              <a:solidFill>
                <a:schemeClr val="lt1"/>
              </a:solidFill>
              <a:latin typeface="Comic Sans MS"/>
              <a:ea typeface="Comic Sans MS"/>
              <a:cs typeface="Comic Sans MS"/>
              <a:sym typeface="Comic Sans MS"/>
            </a:endParaRPr>
          </a:p>
        </p:txBody>
      </p:sp>
      <p:sp>
        <p:nvSpPr>
          <p:cNvPr id="286" name="Google Shape;286;g2901882df54_1_37"/>
          <p:cNvSpPr txBox="1"/>
          <p:nvPr/>
        </p:nvSpPr>
        <p:spPr>
          <a:xfrm>
            <a:off x="1536600" y="2241175"/>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Information vs Intelligence - ?</a:t>
            </a:r>
            <a:endParaRPr b="0" i="0" sz="2500" u="sng" cap="none" strike="noStrike">
              <a:solidFill>
                <a:schemeClr val="lt1"/>
              </a:solidFill>
              <a:latin typeface="Comic Sans MS"/>
              <a:ea typeface="Comic Sans MS"/>
              <a:cs typeface="Comic Sans MS"/>
              <a:sym typeface="Comic Sans MS"/>
            </a:endParaRPr>
          </a:p>
        </p:txBody>
      </p:sp>
      <p:sp>
        <p:nvSpPr>
          <p:cNvPr id="287" name="Google Shape;287;g2901882df54_1_37"/>
          <p:cNvSpPr txBox="1"/>
          <p:nvPr/>
        </p:nvSpPr>
        <p:spPr>
          <a:xfrm>
            <a:off x="1536600" y="2918275"/>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Information is raw, unprocessed data</a:t>
            </a:r>
            <a:endParaRPr b="0" i="0" sz="2500" u="sng" cap="none" strike="noStrike">
              <a:solidFill>
                <a:schemeClr val="lt1"/>
              </a:solidFill>
              <a:latin typeface="Comic Sans MS"/>
              <a:ea typeface="Comic Sans MS"/>
              <a:cs typeface="Comic Sans MS"/>
              <a:sym typeface="Comic Sans MS"/>
            </a:endParaRPr>
          </a:p>
        </p:txBody>
      </p:sp>
      <p:sp>
        <p:nvSpPr>
          <p:cNvPr id="288" name="Google Shape;288;g2901882df54_1_37"/>
          <p:cNvSpPr txBox="1"/>
          <p:nvPr/>
        </p:nvSpPr>
        <p:spPr>
          <a:xfrm>
            <a:off x="1536600" y="3595375"/>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Intelligence is processed information!</a:t>
            </a:r>
            <a:endParaRPr b="0" i="0" sz="2500" u="sng" cap="none" strike="noStrike">
              <a:solidFill>
                <a:schemeClr val="lt1"/>
              </a:solidFill>
              <a:latin typeface="Comic Sans MS"/>
              <a:ea typeface="Comic Sans MS"/>
              <a:cs typeface="Comic Sans MS"/>
              <a:sym typeface="Comic Sans MS"/>
            </a:endParaRPr>
          </a:p>
        </p:txBody>
      </p:sp>
      <p:pic>
        <p:nvPicPr>
          <p:cNvPr id="289" name="Google Shape;289;g2901882df54_1_37"/>
          <p:cNvPicPr preferRelativeResize="0"/>
          <p:nvPr/>
        </p:nvPicPr>
        <p:blipFill rotWithShape="1">
          <a:blip r:embed="rId4">
            <a:alphaModFix/>
          </a:blip>
          <a:srcRect b="0" l="0" r="0" t="0"/>
          <a:stretch/>
        </p:blipFill>
        <p:spPr>
          <a:xfrm>
            <a:off x="3929963" y="4348676"/>
            <a:ext cx="4332071" cy="2327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5"/>
                                        </p:tgtEl>
                                        <p:attrNameLst>
                                          <p:attrName>style.visibility</p:attrName>
                                        </p:attrNameLst>
                                      </p:cBhvr>
                                      <p:to>
                                        <p:strVal val="visible"/>
                                      </p:to>
                                    </p:set>
                                    <p:anim calcmode="lin" valueType="num">
                                      <p:cBhvr additive="base">
                                        <p:cTn dur="1000"/>
                                        <p:tgtEl>
                                          <p:spTgt spid="28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6"/>
                                        </p:tgtEl>
                                        <p:attrNameLst>
                                          <p:attrName>style.visibility</p:attrName>
                                        </p:attrNameLst>
                                      </p:cBhvr>
                                      <p:to>
                                        <p:strVal val="visible"/>
                                      </p:to>
                                    </p:set>
                                    <p:anim calcmode="lin" valueType="num">
                                      <p:cBhvr additive="base">
                                        <p:cTn dur="1000"/>
                                        <p:tgtEl>
                                          <p:spTgt spid="28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7"/>
                                        </p:tgtEl>
                                        <p:attrNameLst>
                                          <p:attrName>style.visibility</p:attrName>
                                        </p:attrNameLst>
                                      </p:cBhvr>
                                      <p:to>
                                        <p:strVal val="visible"/>
                                      </p:to>
                                    </p:set>
                                    <p:anim calcmode="lin" valueType="num">
                                      <p:cBhvr additive="base">
                                        <p:cTn dur="1000"/>
                                        <p:tgtEl>
                                          <p:spTgt spid="28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8"/>
                                        </p:tgtEl>
                                        <p:attrNameLst>
                                          <p:attrName>style.visibility</p:attrName>
                                        </p:attrNameLst>
                                      </p:cBhvr>
                                      <p:to>
                                        <p:strVal val="visible"/>
                                      </p:to>
                                    </p:set>
                                    <p:anim calcmode="lin" valueType="num">
                                      <p:cBhvr additive="base">
                                        <p:cTn dur="1000"/>
                                        <p:tgtEl>
                                          <p:spTgt spid="28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g2901882df54_1_48"/>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296" name="Google Shape;296;g2901882df54_1_48"/>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What is it used for?</a:t>
            </a:r>
            <a:endParaRPr b="0" i="0" sz="4800" u="none" cap="none" strike="noStrike">
              <a:solidFill>
                <a:srgbClr val="FFFFFF"/>
              </a:solidFill>
              <a:latin typeface="Comic Sans MS"/>
              <a:ea typeface="Comic Sans MS"/>
              <a:cs typeface="Comic Sans MS"/>
              <a:sym typeface="Comic Sans MS"/>
            </a:endParaRPr>
          </a:p>
        </p:txBody>
      </p:sp>
      <p:sp>
        <p:nvSpPr>
          <p:cNvPr id="297" name="Google Shape;297;g2901882df54_1_48"/>
          <p:cNvSpPr txBox="1"/>
          <p:nvPr/>
        </p:nvSpPr>
        <p:spPr>
          <a:xfrm>
            <a:off x="1536600" y="1338225"/>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Corporate security </a:t>
            </a:r>
            <a:endParaRPr b="0" i="0" sz="2500" u="sng" cap="none" strike="noStrike">
              <a:solidFill>
                <a:schemeClr val="lt1"/>
              </a:solidFill>
              <a:latin typeface="Comic Sans MS"/>
              <a:ea typeface="Comic Sans MS"/>
              <a:cs typeface="Comic Sans MS"/>
              <a:sym typeface="Comic Sans MS"/>
            </a:endParaRPr>
          </a:p>
        </p:txBody>
      </p:sp>
      <p:sp>
        <p:nvSpPr>
          <p:cNvPr id="298" name="Google Shape;298;g2901882df54_1_48"/>
          <p:cNvSpPr txBox="1"/>
          <p:nvPr/>
        </p:nvSpPr>
        <p:spPr>
          <a:xfrm>
            <a:off x="1536600" y="1974125"/>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Background checks on new hires</a:t>
            </a:r>
            <a:endParaRPr b="0" i="0" sz="2500" u="sng" cap="none" strike="noStrike">
              <a:solidFill>
                <a:schemeClr val="lt1"/>
              </a:solidFill>
              <a:latin typeface="Comic Sans MS"/>
              <a:ea typeface="Comic Sans MS"/>
              <a:cs typeface="Comic Sans MS"/>
              <a:sym typeface="Comic Sans MS"/>
            </a:endParaRPr>
          </a:p>
        </p:txBody>
      </p:sp>
      <p:sp>
        <p:nvSpPr>
          <p:cNvPr id="299" name="Google Shape;299;g2901882df54_1_48"/>
          <p:cNvSpPr txBox="1"/>
          <p:nvPr/>
        </p:nvSpPr>
        <p:spPr>
          <a:xfrm>
            <a:off x="1536600" y="2681350"/>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Police investigation/counter terrorism</a:t>
            </a:r>
            <a:endParaRPr b="0" i="0" sz="2500" u="sng" cap="none" strike="noStrike">
              <a:solidFill>
                <a:schemeClr val="lt1"/>
              </a:solidFill>
              <a:latin typeface="Comic Sans MS"/>
              <a:ea typeface="Comic Sans MS"/>
              <a:cs typeface="Comic Sans MS"/>
              <a:sym typeface="Comic Sans MS"/>
            </a:endParaRPr>
          </a:p>
        </p:txBody>
      </p:sp>
      <p:sp>
        <p:nvSpPr>
          <p:cNvPr id="300" name="Google Shape;300;g2901882df54_1_48"/>
          <p:cNvSpPr txBox="1"/>
          <p:nvPr/>
        </p:nvSpPr>
        <p:spPr>
          <a:xfrm>
            <a:off x="1536600" y="3358450"/>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Threat Hunting/Research</a:t>
            </a:r>
            <a:endParaRPr b="0" i="0" sz="2500" u="sng" cap="none" strike="noStrike">
              <a:solidFill>
                <a:schemeClr val="lt1"/>
              </a:solidFill>
              <a:latin typeface="Comic Sans MS"/>
              <a:ea typeface="Comic Sans MS"/>
              <a:cs typeface="Comic Sans MS"/>
              <a:sym typeface="Comic Sans MS"/>
            </a:endParaRPr>
          </a:p>
        </p:txBody>
      </p:sp>
      <p:sp>
        <p:nvSpPr>
          <p:cNvPr id="301" name="Google Shape;301;g2901882df54_1_48"/>
          <p:cNvSpPr txBox="1"/>
          <p:nvPr/>
        </p:nvSpPr>
        <p:spPr>
          <a:xfrm>
            <a:off x="1536600" y="4057050"/>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Pentesting</a:t>
            </a:r>
            <a:endParaRPr b="0" i="0" sz="2500" u="sng" cap="none" strike="noStrike">
              <a:solidFill>
                <a:schemeClr val="lt1"/>
              </a:solidFill>
              <a:latin typeface="Comic Sans MS"/>
              <a:ea typeface="Comic Sans MS"/>
              <a:cs typeface="Comic Sans MS"/>
              <a:sym typeface="Comic Sans MS"/>
            </a:endParaRPr>
          </a:p>
        </p:txBody>
      </p:sp>
      <p:sp>
        <p:nvSpPr>
          <p:cNvPr id="302" name="Google Shape;302;g2901882df54_1_48"/>
          <p:cNvSpPr txBox="1"/>
          <p:nvPr/>
        </p:nvSpPr>
        <p:spPr>
          <a:xfrm>
            <a:off x="1536600" y="4785250"/>
            <a:ext cx="27582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Vetting</a:t>
            </a:r>
            <a:endParaRPr b="0" i="0" sz="2500" u="sng" cap="none" strike="noStrike">
              <a:solidFill>
                <a:schemeClr val="lt1"/>
              </a:solidFill>
              <a:latin typeface="Comic Sans MS"/>
              <a:ea typeface="Comic Sans MS"/>
              <a:cs typeface="Comic Sans MS"/>
              <a:sym typeface="Comic Sans MS"/>
            </a:endParaRPr>
          </a:p>
        </p:txBody>
      </p:sp>
      <p:sp>
        <p:nvSpPr>
          <p:cNvPr id="303" name="Google Shape;303;g2901882df54_1_48"/>
          <p:cNvSpPr txBox="1"/>
          <p:nvPr/>
        </p:nvSpPr>
        <p:spPr>
          <a:xfrm>
            <a:off x="1536600" y="5502175"/>
            <a:ext cx="73002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rgbClr val="FF0000"/>
              </a:buClr>
              <a:buSzPts val="3200"/>
              <a:buFont typeface="Comic Sans MS"/>
              <a:buChar char="●"/>
            </a:pPr>
            <a:r>
              <a:rPr b="0" i="0" lang="en-GB" sz="3200" u="none" cap="none" strike="noStrike">
                <a:solidFill>
                  <a:srgbClr val="FF0000"/>
                </a:solidFill>
                <a:latin typeface="Comic Sans MS"/>
                <a:ea typeface="Comic Sans MS"/>
                <a:cs typeface="Comic Sans MS"/>
                <a:sym typeface="Comic Sans MS"/>
              </a:rPr>
              <a:t>To socially engineer people…</a:t>
            </a:r>
            <a:endParaRPr b="0" i="0" sz="2500" u="sng" cap="none" strike="noStrike">
              <a:solidFill>
                <a:srgbClr val="FF0000"/>
              </a:solidFill>
              <a:latin typeface="Comic Sans MS"/>
              <a:ea typeface="Comic Sans MS"/>
              <a:cs typeface="Comic Sans MS"/>
              <a:sym typeface="Comic Sans M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g2909b494781_0_7"/>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pic>
        <p:nvPicPr>
          <p:cNvPr id="310" name="Google Shape;310;g2909b494781_0_7"/>
          <p:cNvPicPr preferRelativeResize="0"/>
          <p:nvPr/>
        </p:nvPicPr>
        <p:blipFill rotWithShape="1">
          <a:blip r:embed="rId4">
            <a:alphaModFix/>
          </a:blip>
          <a:srcRect b="0" l="0" r="0" t="0"/>
          <a:stretch/>
        </p:blipFill>
        <p:spPr>
          <a:xfrm>
            <a:off x="1577375" y="3286525"/>
            <a:ext cx="2096000" cy="1184700"/>
          </a:xfrm>
          <a:prstGeom prst="rect">
            <a:avLst/>
          </a:prstGeom>
          <a:noFill/>
          <a:ln>
            <a:noFill/>
          </a:ln>
        </p:spPr>
      </p:pic>
      <p:sp>
        <p:nvSpPr>
          <p:cNvPr id="311" name="Google Shape;311;g2909b494781_0_7"/>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Some Areas of OSINT</a:t>
            </a:r>
            <a:endParaRPr b="0" i="0" sz="4800" u="none" cap="none" strike="noStrike">
              <a:solidFill>
                <a:srgbClr val="FFFFFF"/>
              </a:solidFill>
              <a:latin typeface="Comic Sans MS"/>
              <a:ea typeface="Comic Sans MS"/>
              <a:cs typeface="Comic Sans MS"/>
              <a:sym typeface="Comic Sans MS"/>
            </a:endParaRPr>
          </a:p>
        </p:txBody>
      </p:sp>
      <p:sp>
        <p:nvSpPr>
          <p:cNvPr id="312" name="Google Shape;312;g2909b494781_0_7"/>
          <p:cNvSpPr/>
          <p:nvPr/>
        </p:nvSpPr>
        <p:spPr>
          <a:xfrm>
            <a:off x="7838463" y="5843588"/>
            <a:ext cx="2641500" cy="7971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GB" sz="2600" u="none" cap="none" strike="noStrike">
                <a:solidFill>
                  <a:schemeClr val="lt1"/>
                </a:solidFill>
                <a:latin typeface="Comic Sans MS"/>
                <a:ea typeface="Comic Sans MS"/>
                <a:cs typeface="Comic Sans MS"/>
                <a:sym typeface="Comic Sans MS"/>
              </a:rPr>
              <a:t>Reverse Image Search</a:t>
            </a:r>
            <a:endParaRPr b="0" i="0" sz="2600" u="none" cap="none" strike="noStrike">
              <a:solidFill>
                <a:schemeClr val="lt1"/>
              </a:solidFill>
              <a:latin typeface="Comic Sans MS"/>
              <a:ea typeface="Comic Sans MS"/>
              <a:cs typeface="Comic Sans MS"/>
              <a:sym typeface="Comic Sans MS"/>
            </a:endParaRPr>
          </a:p>
        </p:txBody>
      </p:sp>
      <p:sp>
        <p:nvSpPr>
          <p:cNvPr id="313" name="Google Shape;313;g2909b494781_0_7"/>
          <p:cNvSpPr/>
          <p:nvPr/>
        </p:nvSpPr>
        <p:spPr>
          <a:xfrm>
            <a:off x="403400" y="5635600"/>
            <a:ext cx="2641500" cy="7971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GB" sz="2600" u="none" cap="none" strike="noStrike">
                <a:solidFill>
                  <a:schemeClr val="lt1"/>
                </a:solidFill>
                <a:latin typeface="Comic Sans MS"/>
                <a:ea typeface="Comic Sans MS"/>
                <a:cs typeface="Comic Sans MS"/>
                <a:sym typeface="Comic Sans MS"/>
              </a:rPr>
              <a:t>Social Media Investigation</a:t>
            </a:r>
            <a:endParaRPr b="0" i="0" sz="2600" u="none" cap="none" strike="noStrike">
              <a:solidFill>
                <a:schemeClr val="lt1"/>
              </a:solidFill>
              <a:latin typeface="Comic Sans MS"/>
              <a:ea typeface="Comic Sans MS"/>
              <a:cs typeface="Comic Sans MS"/>
              <a:sym typeface="Comic Sans MS"/>
            </a:endParaRPr>
          </a:p>
        </p:txBody>
      </p:sp>
      <p:pic>
        <p:nvPicPr>
          <p:cNvPr id="314" name="Google Shape;314;g2909b494781_0_7"/>
          <p:cNvPicPr preferRelativeResize="0"/>
          <p:nvPr/>
        </p:nvPicPr>
        <p:blipFill rotWithShape="1">
          <a:blip r:embed="rId5">
            <a:alphaModFix/>
          </a:blip>
          <a:srcRect b="0" l="0" r="0" t="0"/>
          <a:stretch/>
        </p:blipFill>
        <p:spPr>
          <a:xfrm>
            <a:off x="9701813" y="1032450"/>
            <a:ext cx="1975480" cy="1111199"/>
          </a:xfrm>
          <a:prstGeom prst="rect">
            <a:avLst/>
          </a:prstGeom>
          <a:noFill/>
          <a:ln>
            <a:noFill/>
          </a:ln>
        </p:spPr>
      </p:pic>
      <p:pic>
        <p:nvPicPr>
          <p:cNvPr id="315" name="Google Shape;315;g2909b494781_0_7"/>
          <p:cNvPicPr preferRelativeResize="0"/>
          <p:nvPr/>
        </p:nvPicPr>
        <p:blipFill rotWithShape="1">
          <a:blip r:embed="rId6">
            <a:alphaModFix/>
          </a:blip>
          <a:srcRect b="0" l="0" r="0" t="0"/>
          <a:stretch/>
        </p:blipFill>
        <p:spPr>
          <a:xfrm>
            <a:off x="4844662" y="1132775"/>
            <a:ext cx="1496975" cy="1496975"/>
          </a:xfrm>
          <a:prstGeom prst="rect">
            <a:avLst/>
          </a:prstGeom>
          <a:noFill/>
          <a:ln>
            <a:noFill/>
          </a:ln>
        </p:spPr>
      </p:pic>
      <p:sp>
        <p:nvSpPr>
          <p:cNvPr id="316" name="Google Shape;316;g2909b494781_0_7"/>
          <p:cNvSpPr/>
          <p:nvPr/>
        </p:nvSpPr>
        <p:spPr>
          <a:xfrm>
            <a:off x="1304625" y="4301825"/>
            <a:ext cx="2641500" cy="7971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GB" sz="2600" u="none" cap="none" strike="noStrike">
                <a:solidFill>
                  <a:schemeClr val="lt1"/>
                </a:solidFill>
                <a:latin typeface="Comic Sans MS"/>
                <a:ea typeface="Comic Sans MS"/>
                <a:cs typeface="Comic Sans MS"/>
                <a:sym typeface="Comic Sans MS"/>
              </a:rPr>
              <a:t>Image Analysis</a:t>
            </a:r>
            <a:endParaRPr b="0" i="0" sz="2600" u="none" cap="none" strike="noStrike">
              <a:solidFill>
                <a:schemeClr val="lt1"/>
              </a:solidFill>
              <a:latin typeface="Comic Sans MS"/>
              <a:ea typeface="Comic Sans MS"/>
              <a:cs typeface="Comic Sans MS"/>
              <a:sym typeface="Comic Sans MS"/>
            </a:endParaRPr>
          </a:p>
        </p:txBody>
      </p:sp>
      <p:pic>
        <p:nvPicPr>
          <p:cNvPr id="317" name="Google Shape;317;g2909b494781_0_7"/>
          <p:cNvPicPr preferRelativeResize="0"/>
          <p:nvPr/>
        </p:nvPicPr>
        <p:blipFill rotWithShape="1">
          <a:blip r:embed="rId7">
            <a:alphaModFix/>
          </a:blip>
          <a:srcRect b="8978" l="33015" r="29016" t="9831"/>
          <a:stretch/>
        </p:blipFill>
        <p:spPr>
          <a:xfrm>
            <a:off x="4715513" y="3673600"/>
            <a:ext cx="1417576" cy="1892200"/>
          </a:xfrm>
          <a:prstGeom prst="rect">
            <a:avLst/>
          </a:prstGeom>
          <a:noFill/>
          <a:ln>
            <a:noFill/>
          </a:ln>
        </p:spPr>
      </p:pic>
      <p:sp>
        <p:nvSpPr>
          <p:cNvPr id="318" name="Google Shape;318;g2909b494781_0_7"/>
          <p:cNvSpPr/>
          <p:nvPr/>
        </p:nvSpPr>
        <p:spPr>
          <a:xfrm>
            <a:off x="4272400" y="2290500"/>
            <a:ext cx="2641500" cy="7971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GB" sz="2600" u="none" cap="none" strike="noStrike">
                <a:solidFill>
                  <a:schemeClr val="lt1"/>
                </a:solidFill>
                <a:latin typeface="Comic Sans MS"/>
                <a:ea typeface="Comic Sans MS"/>
                <a:cs typeface="Comic Sans MS"/>
                <a:sym typeface="Comic Sans MS"/>
              </a:rPr>
              <a:t>Command-Line Tools</a:t>
            </a:r>
            <a:endParaRPr b="0" i="0" sz="2600" u="none" cap="none" strike="noStrike">
              <a:solidFill>
                <a:schemeClr val="lt1"/>
              </a:solidFill>
              <a:latin typeface="Comic Sans MS"/>
              <a:ea typeface="Comic Sans MS"/>
              <a:cs typeface="Comic Sans MS"/>
              <a:sym typeface="Comic Sans MS"/>
            </a:endParaRPr>
          </a:p>
        </p:txBody>
      </p:sp>
      <p:sp>
        <p:nvSpPr>
          <p:cNvPr id="319" name="Google Shape;319;g2909b494781_0_7"/>
          <p:cNvSpPr/>
          <p:nvPr/>
        </p:nvSpPr>
        <p:spPr>
          <a:xfrm>
            <a:off x="9368800" y="1832638"/>
            <a:ext cx="2641500" cy="7971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GB" sz="2600" u="none" cap="none" strike="noStrike">
                <a:solidFill>
                  <a:schemeClr val="lt1"/>
                </a:solidFill>
                <a:latin typeface="Comic Sans MS"/>
                <a:ea typeface="Comic Sans MS"/>
                <a:cs typeface="Comic Sans MS"/>
                <a:sym typeface="Comic Sans MS"/>
              </a:rPr>
              <a:t>News + Media</a:t>
            </a:r>
            <a:endParaRPr b="0" i="0" sz="2600" u="none" cap="none" strike="noStrike">
              <a:solidFill>
                <a:schemeClr val="lt1"/>
              </a:solidFill>
              <a:latin typeface="Comic Sans MS"/>
              <a:ea typeface="Comic Sans MS"/>
              <a:cs typeface="Comic Sans MS"/>
              <a:sym typeface="Comic Sans MS"/>
            </a:endParaRPr>
          </a:p>
        </p:txBody>
      </p:sp>
      <p:sp>
        <p:nvSpPr>
          <p:cNvPr id="320" name="Google Shape;320;g2909b494781_0_7"/>
          <p:cNvSpPr/>
          <p:nvPr/>
        </p:nvSpPr>
        <p:spPr>
          <a:xfrm>
            <a:off x="4103550" y="5352400"/>
            <a:ext cx="2641500" cy="7971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GB" sz="2600" u="none" cap="none" strike="noStrike">
                <a:solidFill>
                  <a:schemeClr val="lt1"/>
                </a:solidFill>
                <a:latin typeface="Comic Sans MS"/>
                <a:ea typeface="Comic Sans MS"/>
                <a:cs typeface="Comic Sans MS"/>
                <a:sym typeface="Comic Sans MS"/>
              </a:rPr>
              <a:t>Dark Web</a:t>
            </a:r>
            <a:endParaRPr b="0" i="0" sz="2600" u="none" cap="none" strike="noStrike">
              <a:solidFill>
                <a:schemeClr val="lt1"/>
              </a:solidFill>
              <a:latin typeface="Comic Sans MS"/>
              <a:ea typeface="Comic Sans MS"/>
              <a:cs typeface="Comic Sans MS"/>
              <a:sym typeface="Comic Sans MS"/>
            </a:endParaRPr>
          </a:p>
        </p:txBody>
      </p:sp>
      <p:sp>
        <p:nvSpPr>
          <p:cNvPr id="321" name="Google Shape;321;g2909b494781_0_7"/>
          <p:cNvSpPr/>
          <p:nvPr/>
        </p:nvSpPr>
        <p:spPr>
          <a:xfrm>
            <a:off x="8666175" y="4398425"/>
            <a:ext cx="2641500" cy="7971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GB" sz="2600" u="none" cap="none" strike="noStrike">
                <a:solidFill>
                  <a:schemeClr val="lt1"/>
                </a:solidFill>
                <a:latin typeface="Comic Sans MS"/>
                <a:ea typeface="Comic Sans MS"/>
                <a:cs typeface="Comic Sans MS"/>
                <a:sym typeface="Comic Sans MS"/>
              </a:rPr>
              <a:t>Geolocation</a:t>
            </a:r>
            <a:endParaRPr b="0" i="0" sz="2600" u="none" cap="none" strike="noStrike">
              <a:solidFill>
                <a:schemeClr val="lt1"/>
              </a:solidFill>
              <a:latin typeface="Comic Sans MS"/>
              <a:ea typeface="Comic Sans MS"/>
              <a:cs typeface="Comic Sans MS"/>
              <a:sym typeface="Comic Sans MS"/>
            </a:endParaRPr>
          </a:p>
        </p:txBody>
      </p:sp>
      <p:pic>
        <p:nvPicPr>
          <p:cNvPr id="322" name="Google Shape;322;g2909b494781_0_7"/>
          <p:cNvPicPr preferRelativeResize="0"/>
          <p:nvPr/>
        </p:nvPicPr>
        <p:blipFill rotWithShape="1">
          <a:blip r:embed="rId8">
            <a:alphaModFix/>
          </a:blip>
          <a:srcRect b="0" l="0" r="0" t="0"/>
          <a:stretch/>
        </p:blipFill>
        <p:spPr>
          <a:xfrm>
            <a:off x="816175" y="1771388"/>
            <a:ext cx="2641500" cy="1077117"/>
          </a:xfrm>
          <a:prstGeom prst="rect">
            <a:avLst/>
          </a:prstGeom>
          <a:noFill/>
          <a:ln>
            <a:noFill/>
          </a:ln>
        </p:spPr>
      </p:pic>
      <p:pic>
        <p:nvPicPr>
          <p:cNvPr id="323" name="Google Shape;323;g2909b494781_0_7"/>
          <p:cNvPicPr preferRelativeResize="0"/>
          <p:nvPr/>
        </p:nvPicPr>
        <p:blipFill rotWithShape="1">
          <a:blip r:embed="rId9">
            <a:alphaModFix/>
          </a:blip>
          <a:srcRect b="6007" l="8674" r="7184" t="9739"/>
          <a:stretch/>
        </p:blipFill>
        <p:spPr>
          <a:xfrm>
            <a:off x="7369749" y="2934549"/>
            <a:ext cx="2237488" cy="1344300"/>
          </a:xfrm>
          <a:prstGeom prst="rect">
            <a:avLst/>
          </a:prstGeom>
          <a:noFill/>
          <a:ln>
            <a:noFill/>
          </a:ln>
        </p:spPr>
      </p:pic>
      <p:sp>
        <p:nvSpPr>
          <p:cNvPr id="324" name="Google Shape;324;g2909b494781_0_7"/>
          <p:cNvSpPr/>
          <p:nvPr/>
        </p:nvSpPr>
        <p:spPr>
          <a:xfrm>
            <a:off x="6462963" y="1254538"/>
            <a:ext cx="2641500" cy="7971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GB" sz="2600" u="none" cap="none" strike="noStrike">
                <a:solidFill>
                  <a:schemeClr val="lt1"/>
                </a:solidFill>
                <a:latin typeface="Comic Sans MS"/>
                <a:ea typeface="Comic Sans MS"/>
                <a:cs typeface="Comic Sans MS"/>
                <a:sym typeface="Comic Sans MS"/>
              </a:rPr>
              <a:t>Domain &amp; IP Investigation</a:t>
            </a:r>
            <a:endParaRPr b="0" i="0" sz="2600" u="none" cap="none" strike="noStrike">
              <a:solidFill>
                <a:schemeClr val="lt1"/>
              </a:solidFill>
              <a:latin typeface="Comic Sans MS"/>
              <a:ea typeface="Comic Sans MS"/>
              <a:cs typeface="Comic Sans MS"/>
              <a:sym typeface="Comic Sans M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g2909b494781_0_23"/>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Google Dorking </a:t>
            </a:r>
            <a:r>
              <a:rPr b="0" i="0" lang="en-GB" sz="2100" u="none" cap="none" strike="noStrike">
                <a:solidFill>
                  <a:srgbClr val="FFFFFF"/>
                </a:solidFill>
                <a:latin typeface="Comic Sans MS"/>
                <a:ea typeface="Comic Sans MS"/>
                <a:cs typeface="Comic Sans MS"/>
                <a:sym typeface="Comic Sans MS"/>
              </a:rPr>
              <a:t>(aka ‘Google Hacking’)</a:t>
            </a:r>
            <a:endParaRPr b="0" i="0" sz="2100" u="none" cap="none" strike="noStrike">
              <a:solidFill>
                <a:srgbClr val="FFFFFF"/>
              </a:solidFill>
              <a:latin typeface="Comic Sans MS"/>
              <a:ea typeface="Comic Sans MS"/>
              <a:cs typeface="Comic Sans MS"/>
              <a:sym typeface="Comic Sans MS"/>
            </a:endParaRPr>
          </a:p>
        </p:txBody>
      </p:sp>
      <p:pic>
        <p:nvPicPr>
          <p:cNvPr id="331" name="Google Shape;331;g2909b494781_0_23"/>
          <p:cNvPicPr preferRelativeResize="0"/>
          <p:nvPr/>
        </p:nvPicPr>
        <p:blipFill rotWithShape="1">
          <a:blip r:embed="rId3">
            <a:alphaModFix/>
          </a:blip>
          <a:srcRect b="0" l="0" r="0" t="0"/>
          <a:stretch/>
        </p:blipFill>
        <p:spPr>
          <a:xfrm>
            <a:off x="490200" y="143350"/>
            <a:ext cx="1373175" cy="1464724"/>
          </a:xfrm>
          <a:prstGeom prst="rect">
            <a:avLst/>
          </a:prstGeom>
          <a:noFill/>
          <a:ln>
            <a:noFill/>
          </a:ln>
        </p:spPr>
      </p:pic>
      <p:graphicFrame>
        <p:nvGraphicFramePr>
          <p:cNvPr id="332" name="Google Shape;332;g2909b494781_0_23"/>
          <p:cNvGraphicFramePr/>
          <p:nvPr/>
        </p:nvGraphicFramePr>
        <p:xfrm>
          <a:off x="192450" y="3396275"/>
          <a:ext cx="3000000" cy="3000000"/>
        </p:xfrm>
        <a:graphic>
          <a:graphicData uri="http://schemas.openxmlformats.org/drawingml/2006/table">
            <a:tbl>
              <a:tblPr>
                <a:noFill/>
                <a:tableStyleId>{5A18F729-BF4E-4E81-BC86-80BB5A981E6C}</a:tableStyleId>
              </a:tblPr>
              <a:tblGrid>
                <a:gridCol w="3971275"/>
                <a:gridCol w="1484225"/>
                <a:gridCol w="6351600"/>
              </a:tblGrid>
              <a:tr h="381000">
                <a:tc>
                  <a:txBody>
                    <a:bodyPr/>
                    <a:lstStyle/>
                    <a:p>
                      <a:pPr indent="0" lvl="0" marL="0" marR="0" rtl="0" algn="ctr">
                        <a:lnSpc>
                          <a:spcPct val="100000"/>
                        </a:lnSpc>
                        <a:spcBef>
                          <a:spcPts val="0"/>
                        </a:spcBef>
                        <a:spcAft>
                          <a:spcPts val="0"/>
                        </a:spcAft>
                        <a:buClr>
                          <a:srgbClr val="000000"/>
                        </a:buClr>
                        <a:buSzPts val="1600"/>
                        <a:buFont typeface="Arial"/>
                        <a:buNone/>
                      </a:pPr>
                      <a:r>
                        <a:rPr b="1" lang="en-GB" sz="1600" u="sng" cap="none" strike="noStrike">
                          <a:solidFill>
                            <a:schemeClr val="lt1"/>
                          </a:solidFill>
                          <a:latin typeface="Comic Sans MS"/>
                          <a:ea typeface="Comic Sans MS"/>
                          <a:cs typeface="Comic Sans MS"/>
                          <a:sym typeface="Comic Sans MS"/>
                        </a:rPr>
                        <a:t>Use Case</a:t>
                      </a:r>
                      <a:endParaRPr b="1" sz="1600" u="sng"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600"/>
                        <a:buFont typeface="Arial"/>
                        <a:buNone/>
                      </a:pPr>
                      <a:r>
                        <a:rPr b="1" lang="en-GB" sz="1600" u="sng" cap="none" strike="noStrike">
                          <a:solidFill>
                            <a:schemeClr val="lt1"/>
                          </a:solidFill>
                          <a:latin typeface="Comic Sans MS"/>
                          <a:ea typeface="Comic Sans MS"/>
                          <a:cs typeface="Comic Sans MS"/>
                          <a:sym typeface="Comic Sans MS"/>
                        </a:rPr>
                        <a:t>Operator</a:t>
                      </a:r>
                      <a:endParaRPr b="1" sz="1600" u="sng"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600"/>
                        <a:buFont typeface="Arial"/>
                        <a:buNone/>
                      </a:pPr>
                      <a:r>
                        <a:rPr b="1" lang="en-GB" sz="1600" u="sng" cap="none" strike="noStrike">
                          <a:solidFill>
                            <a:schemeClr val="lt1"/>
                          </a:solidFill>
                          <a:latin typeface="Comic Sans MS"/>
                          <a:ea typeface="Comic Sans MS"/>
                          <a:cs typeface="Comic Sans MS"/>
                          <a:sym typeface="Comic Sans MS"/>
                        </a:rPr>
                        <a:t>Example Usage</a:t>
                      </a:r>
                      <a:endParaRPr b="1" sz="1600" u="sng" cap="none" strike="noStrike">
                        <a:solidFill>
                          <a:schemeClr val="lt1"/>
                        </a:solidFill>
                        <a:latin typeface="Comic Sans MS"/>
                        <a:ea typeface="Comic Sans MS"/>
                        <a:cs typeface="Comic Sans MS"/>
                        <a:sym typeface="Comic Sans MS"/>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chemeClr val="lt1"/>
                          </a:solidFill>
                          <a:latin typeface="Comic Sans MS"/>
                          <a:ea typeface="Comic Sans MS"/>
                          <a:cs typeface="Comic Sans MS"/>
                          <a:sym typeface="Comic Sans MS"/>
                        </a:rPr>
                        <a:t>Searching Within a Specific Website</a:t>
                      </a:r>
                      <a:endParaRPr sz="15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site:</a:t>
                      </a:r>
                      <a:endParaRPr sz="19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site:dmuhackers.com orlin</a:t>
                      </a:r>
                      <a:endParaRPr sz="1900" u="none" cap="none" strike="noStrike">
                        <a:solidFill>
                          <a:schemeClr val="lt1"/>
                        </a:solidFill>
                        <a:latin typeface="Comic Sans MS"/>
                        <a:ea typeface="Comic Sans MS"/>
                        <a:cs typeface="Comic Sans MS"/>
                        <a:sym typeface="Comic Sans MS"/>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chemeClr val="lt1"/>
                          </a:solidFill>
                          <a:latin typeface="Comic Sans MS"/>
                          <a:ea typeface="Comic Sans MS"/>
                          <a:cs typeface="Comic Sans MS"/>
                          <a:sym typeface="Comic Sans MS"/>
                        </a:rPr>
                        <a:t>Finding Specific File Types</a:t>
                      </a:r>
                      <a:endParaRPr sz="15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filetype:</a:t>
                      </a:r>
                      <a:endParaRPr sz="19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filetype:pdf developed vetting uk</a:t>
                      </a:r>
                      <a:endParaRPr sz="1900" u="none" cap="none" strike="noStrike">
                        <a:solidFill>
                          <a:schemeClr val="lt1"/>
                        </a:solidFill>
                        <a:latin typeface="Comic Sans MS"/>
                        <a:ea typeface="Comic Sans MS"/>
                        <a:cs typeface="Comic Sans MS"/>
                        <a:sym typeface="Comic Sans MS"/>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chemeClr val="lt1"/>
                          </a:solidFill>
                          <a:latin typeface="Comic Sans MS"/>
                          <a:ea typeface="Comic Sans MS"/>
                          <a:cs typeface="Comic Sans MS"/>
                          <a:sym typeface="Comic Sans MS"/>
                        </a:rPr>
                        <a:t>Discard pages which mention a certain word</a:t>
                      </a:r>
                      <a:endParaRPr sz="15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a:t>
                      </a:r>
                      <a:endParaRPr sz="19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Cyber jobs -trainee</a:t>
                      </a:r>
                      <a:endParaRPr sz="1900" u="none" cap="none" strike="noStrike">
                        <a:solidFill>
                          <a:schemeClr val="lt1"/>
                        </a:solidFill>
                        <a:latin typeface="Comic Sans MS"/>
                        <a:ea typeface="Comic Sans MS"/>
                        <a:cs typeface="Comic Sans MS"/>
                        <a:sym typeface="Comic Sans MS"/>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chemeClr val="lt1"/>
                          </a:solidFill>
                          <a:latin typeface="Comic Sans MS"/>
                          <a:ea typeface="Comic Sans MS"/>
                          <a:cs typeface="Comic Sans MS"/>
                          <a:sym typeface="Comic Sans MS"/>
                        </a:rPr>
                        <a:t>Search for an exact result</a:t>
                      </a:r>
                      <a:endParaRPr sz="15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a:t>
                      </a:r>
                      <a:endParaRPr sz="19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Cyber Security “placement”</a:t>
                      </a:r>
                      <a:endParaRPr sz="1900" u="none" cap="none" strike="noStrike">
                        <a:solidFill>
                          <a:schemeClr val="lt1"/>
                        </a:solidFill>
                        <a:latin typeface="Comic Sans MS"/>
                        <a:ea typeface="Comic Sans MS"/>
                        <a:cs typeface="Comic Sans MS"/>
                        <a:sym typeface="Comic Sans MS"/>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chemeClr val="lt1"/>
                          </a:solidFill>
                          <a:latin typeface="Comic Sans MS"/>
                          <a:ea typeface="Comic Sans MS"/>
                          <a:cs typeface="Comic Sans MS"/>
                          <a:sym typeface="Comic Sans MS"/>
                        </a:rPr>
                        <a:t>Searching for Specific Text on a Web Page</a:t>
                      </a:r>
                      <a:endParaRPr sz="15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intext:</a:t>
                      </a:r>
                      <a:endParaRPr sz="1900" u="none" cap="none" strike="noStrike">
                        <a:solidFill>
                          <a:schemeClr val="lt1"/>
                        </a:solidFill>
                        <a:latin typeface="Comic Sans MS"/>
                        <a:ea typeface="Comic Sans MS"/>
                        <a:cs typeface="Comic Sans MS"/>
                        <a:sym typeface="Comic Sans MS"/>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900"/>
                        <a:buFont typeface="Arial"/>
                        <a:buNone/>
                      </a:pPr>
                      <a:r>
                        <a:rPr lang="en-GB" sz="1900" u="none" cap="none" strike="noStrike">
                          <a:solidFill>
                            <a:schemeClr val="lt1"/>
                          </a:solidFill>
                          <a:latin typeface="Comic Sans MS"/>
                          <a:ea typeface="Comic Sans MS"/>
                          <a:cs typeface="Comic Sans MS"/>
                          <a:sym typeface="Comic Sans MS"/>
                        </a:rPr>
                        <a:t>intext:geolocation</a:t>
                      </a:r>
                      <a:endParaRPr sz="1900" u="none" cap="none" strike="noStrike">
                        <a:solidFill>
                          <a:schemeClr val="lt1"/>
                        </a:solidFill>
                        <a:latin typeface="Comic Sans MS"/>
                        <a:ea typeface="Comic Sans MS"/>
                        <a:cs typeface="Comic Sans MS"/>
                        <a:sym typeface="Comic Sans MS"/>
                      </a:endParaRPr>
                    </a:p>
                  </a:txBody>
                  <a:tcPr marT="91425" marB="91425" marR="91425" marL="91425"/>
                </a:tc>
              </a:tr>
            </a:tbl>
          </a:graphicData>
        </a:graphic>
      </p:graphicFrame>
      <p:sp>
        <p:nvSpPr>
          <p:cNvPr id="333" name="Google Shape;333;g2909b494781_0_23"/>
          <p:cNvSpPr txBox="1"/>
          <p:nvPr/>
        </p:nvSpPr>
        <p:spPr>
          <a:xfrm>
            <a:off x="889950" y="1384325"/>
            <a:ext cx="104121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Basically being clever with how you Google 🤓🤓🤓</a:t>
            </a:r>
            <a:endParaRPr b="0" i="0" sz="2500" u="sng" cap="none" strike="noStrike">
              <a:solidFill>
                <a:schemeClr val="lt1"/>
              </a:solidFill>
              <a:latin typeface="Comic Sans MS"/>
              <a:ea typeface="Comic Sans MS"/>
              <a:cs typeface="Comic Sans MS"/>
              <a:sym typeface="Comic Sans MS"/>
            </a:endParaRPr>
          </a:p>
        </p:txBody>
      </p:sp>
      <p:sp>
        <p:nvSpPr>
          <p:cNvPr id="334" name="Google Shape;334;g2909b494781_0_23"/>
          <p:cNvSpPr txBox="1"/>
          <p:nvPr/>
        </p:nvSpPr>
        <p:spPr>
          <a:xfrm>
            <a:off x="889950" y="1883150"/>
            <a:ext cx="10933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Also useful for assignments/job/placement searching</a:t>
            </a:r>
            <a:endParaRPr b="0" i="0" sz="2500" u="sng" cap="none" strike="noStrike">
              <a:solidFill>
                <a:schemeClr val="lt1"/>
              </a:solidFill>
              <a:latin typeface="Comic Sans MS"/>
              <a:ea typeface="Comic Sans MS"/>
              <a:cs typeface="Comic Sans MS"/>
              <a:sym typeface="Comic Sans MS"/>
            </a:endParaRPr>
          </a:p>
        </p:txBody>
      </p:sp>
      <p:sp>
        <p:nvSpPr>
          <p:cNvPr id="335" name="Google Shape;335;g2909b494781_0_23"/>
          <p:cNvSpPr txBox="1"/>
          <p:nvPr/>
        </p:nvSpPr>
        <p:spPr>
          <a:xfrm>
            <a:off x="889950" y="2466500"/>
            <a:ext cx="10933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Use symbols and keywords for </a:t>
            </a:r>
            <a:r>
              <a:rPr b="0" i="1" lang="en-GB" sz="3200" u="sng" cap="none" strike="noStrike">
                <a:solidFill>
                  <a:schemeClr val="lt1"/>
                </a:solidFill>
                <a:latin typeface="Comic Sans MS"/>
                <a:ea typeface="Comic Sans MS"/>
                <a:cs typeface="Comic Sans MS"/>
                <a:sym typeface="Comic Sans MS"/>
              </a:rPr>
              <a:t>precise</a:t>
            </a:r>
            <a:r>
              <a:rPr b="0" i="0" lang="en-GB" sz="3200" u="none" cap="none" strike="noStrike">
                <a:solidFill>
                  <a:schemeClr val="lt1"/>
                </a:solidFill>
                <a:latin typeface="Comic Sans MS"/>
                <a:ea typeface="Comic Sans MS"/>
                <a:cs typeface="Comic Sans MS"/>
                <a:sym typeface="Comic Sans MS"/>
              </a:rPr>
              <a:t> searching</a:t>
            </a:r>
            <a:endParaRPr b="0" i="0" sz="2500" u="sng" cap="none" strike="noStrike">
              <a:solidFill>
                <a:schemeClr val="lt1"/>
              </a:solidFill>
              <a:latin typeface="Comic Sans MS"/>
              <a:ea typeface="Comic Sans MS"/>
              <a:cs typeface="Comic Sans MS"/>
              <a:sym typeface="Comic Sans MS"/>
            </a:endParaRPr>
          </a:p>
        </p:txBody>
      </p:sp>
      <p:pic>
        <p:nvPicPr>
          <p:cNvPr id="336" name="Google Shape;336;g2909b494781_0_23"/>
          <p:cNvPicPr preferRelativeResize="0"/>
          <p:nvPr/>
        </p:nvPicPr>
        <p:blipFill rotWithShape="1">
          <a:blip r:embed="rId4">
            <a:alphaModFix/>
          </a:blip>
          <a:srcRect b="0" l="0" r="0" t="0"/>
          <a:stretch/>
        </p:blipFill>
        <p:spPr>
          <a:xfrm>
            <a:off x="10838330" y="5233940"/>
            <a:ext cx="1171969" cy="13659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3"/>
                                        </p:tgtEl>
                                        <p:attrNameLst>
                                          <p:attrName>style.visibility</p:attrName>
                                        </p:attrNameLst>
                                      </p:cBhvr>
                                      <p:to>
                                        <p:strVal val="visible"/>
                                      </p:to>
                                    </p:set>
                                    <p:anim calcmode="lin" valueType="num">
                                      <p:cBhvr additive="base">
                                        <p:cTn dur="1000"/>
                                        <p:tgtEl>
                                          <p:spTgt spid="33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4"/>
                                        </p:tgtEl>
                                        <p:attrNameLst>
                                          <p:attrName>style.visibility</p:attrName>
                                        </p:attrNameLst>
                                      </p:cBhvr>
                                      <p:to>
                                        <p:strVal val="visible"/>
                                      </p:to>
                                    </p:set>
                                    <p:anim calcmode="lin" valueType="num">
                                      <p:cBhvr additive="base">
                                        <p:cTn dur="1000"/>
                                        <p:tgtEl>
                                          <p:spTgt spid="33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5"/>
                                        </p:tgtEl>
                                        <p:attrNameLst>
                                          <p:attrName>style.visibility</p:attrName>
                                        </p:attrNameLst>
                                      </p:cBhvr>
                                      <p:to>
                                        <p:strVal val="visible"/>
                                      </p:to>
                                    </p:set>
                                    <p:anim calcmode="lin" valueType="num">
                                      <p:cBhvr additive="base">
                                        <p:cTn dur="1000"/>
                                        <p:tgtEl>
                                          <p:spTgt spid="33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32"/>
                                        </p:tgtEl>
                                        <p:attrNameLst>
                                          <p:attrName>style.visibility</p:attrName>
                                        </p:attrNameLst>
                                      </p:cBhvr>
                                      <p:to>
                                        <p:strVal val="visible"/>
                                      </p:to>
                                    </p:set>
                                    <p:anim calcmode="lin" valueType="num">
                                      <p:cBhvr additive="base">
                                        <p:cTn dur="1000"/>
                                        <p:tgtEl>
                                          <p:spTgt spid="33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g2909b494781_0_74"/>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Google Dorking </a:t>
            </a:r>
            <a:r>
              <a:rPr b="0" i="0" lang="en-GB" sz="2100" u="none" cap="none" strike="noStrike">
                <a:solidFill>
                  <a:srgbClr val="FFFFFF"/>
                </a:solidFill>
                <a:latin typeface="Comic Sans MS"/>
                <a:ea typeface="Comic Sans MS"/>
                <a:cs typeface="Comic Sans MS"/>
                <a:sym typeface="Comic Sans MS"/>
              </a:rPr>
              <a:t>(aka ‘Google Hacking’)</a:t>
            </a:r>
            <a:endParaRPr b="0" i="0" sz="2100" u="none" cap="none" strike="noStrike">
              <a:solidFill>
                <a:srgbClr val="FFFFFF"/>
              </a:solidFill>
              <a:latin typeface="Comic Sans MS"/>
              <a:ea typeface="Comic Sans MS"/>
              <a:cs typeface="Comic Sans MS"/>
              <a:sym typeface="Comic Sans MS"/>
            </a:endParaRPr>
          </a:p>
        </p:txBody>
      </p:sp>
      <p:pic>
        <p:nvPicPr>
          <p:cNvPr id="343" name="Google Shape;343;g2909b494781_0_74"/>
          <p:cNvPicPr preferRelativeResize="0"/>
          <p:nvPr/>
        </p:nvPicPr>
        <p:blipFill rotWithShape="1">
          <a:blip r:embed="rId3">
            <a:alphaModFix/>
          </a:blip>
          <a:srcRect b="0" l="0" r="0" t="0"/>
          <a:stretch/>
        </p:blipFill>
        <p:spPr>
          <a:xfrm>
            <a:off x="490200" y="143350"/>
            <a:ext cx="1373175" cy="1464724"/>
          </a:xfrm>
          <a:prstGeom prst="rect">
            <a:avLst/>
          </a:prstGeom>
          <a:noFill/>
          <a:ln>
            <a:noFill/>
          </a:ln>
        </p:spPr>
      </p:pic>
      <p:sp>
        <p:nvSpPr>
          <p:cNvPr id="344" name="Google Shape;344;g2909b494781_0_74"/>
          <p:cNvSpPr txBox="1"/>
          <p:nvPr/>
        </p:nvSpPr>
        <p:spPr>
          <a:xfrm>
            <a:off x="889950" y="1384325"/>
            <a:ext cx="109914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More specifically for pentesters/bug bounty chasers, there’s a whole list of searches you can use:</a:t>
            </a:r>
            <a:endParaRPr b="0" i="0" sz="2500" u="sng" cap="none" strike="noStrike">
              <a:solidFill>
                <a:schemeClr val="lt1"/>
              </a:solidFill>
              <a:latin typeface="Comic Sans MS"/>
              <a:ea typeface="Comic Sans MS"/>
              <a:cs typeface="Comic Sans MS"/>
              <a:sym typeface="Comic Sans MS"/>
            </a:endParaRPr>
          </a:p>
        </p:txBody>
      </p:sp>
      <p:pic>
        <p:nvPicPr>
          <p:cNvPr id="345" name="Google Shape;345;g2909b494781_0_74"/>
          <p:cNvPicPr preferRelativeResize="0"/>
          <p:nvPr/>
        </p:nvPicPr>
        <p:blipFill rotWithShape="1">
          <a:blip r:embed="rId4">
            <a:alphaModFix/>
          </a:blip>
          <a:srcRect b="0" l="0" r="0" t="0"/>
          <a:stretch/>
        </p:blipFill>
        <p:spPr>
          <a:xfrm>
            <a:off x="10838330" y="5233940"/>
            <a:ext cx="1171969" cy="1365944"/>
          </a:xfrm>
          <a:prstGeom prst="rect">
            <a:avLst/>
          </a:prstGeom>
          <a:noFill/>
          <a:ln>
            <a:noFill/>
          </a:ln>
        </p:spPr>
      </p:pic>
      <p:sp>
        <p:nvSpPr>
          <p:cNvPr id="346" name="Google Shape;346;g2909b494781_0_74"/>
          <p:cNvSpPr txBox="1"/>
          <p:nvPr/>
        </p:nvSpPr>
        <p:spPr>
          <a:xfrm>
            <a:off x="4063650" y="2554025"/>
            <a:ext cx="4644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sng" cap="none" strike="noStrike">
                <a:solidFill>
                  <a:schemeClr val="hlink"/>
                </a:solidFill>
                <a:latin typeface="Comic Sans MS"/>
                <a:ea typeface="Comic Sans MS"/>
                <a:cs typeface="Comic Sans MS"/>
                <a:sym typeface="Comic Sans MS"/>
                <a:hlinkClick r:id="rId5"/>
              </a:rPr>
              <a:t>https://www.exploit-db.com/google-hacking-database</a:t>
            </a:r>
            <a:r>
              <a:rPr b="0" i="0" lang="en-GB" sz="1400" u="none" cap="none" strike="noStrike">
                <a:solidFill>
                  <a:schemeClr val="lt1"/>
                </a:solidFill>
                <a:latin typeface="Comic Sans MS"/>
                <a:ea typeface="Comic Sans MS"/>
                <a:cs typeface="Comic Sans MS"/>
                <a:sym typeface="Comic Sans MS"/>
              </a:rPr>
              <a:t> </a:t>
            </a:r>
            <a:endParaRPr b="0" i="0" sz="1400" u="none" cap="none" strike="noStrike">
              <a:solidFill>
                <a:schemeClr val="lt1"/>
              </a:solidFill>
              <a:latin typeface="Comic Sans MS"/>
              <a:ea typeface="Comic Sans MS"/>
              <a:cs typeface="Comic Sans MS"/>
              <a:sym typeface="Comic Sans MS"/>
            </a:endParaRPr>
          </a:p>
        </p:txBody>
      </p:sp>
      <p:pic>
        <p:nvPicPr>
          <p:cNvPr id="347" name="Google Shape;347;g2909b494781_0_74"/>
          <p:cNvPicPr preferRelativeResize="0"/>
          <p:nvPr/>
        </p:nvPicPr>
        <p:blipFill rotWithShape="1">
          <a:blip r:embed="rId6">
            <a:alphaModFix/>
          </a:blip>
          <a:srcRect b="0" l="0" r="0" t="0"/>
          <a:stretch/>
        </p:blipFill>
        <p:spPr>
          <a:xfrm>
            <a:off x="3300288" y="3317925"/>
            <a:ext cx="5591425" cy="2914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g2909b494781_0_49"/>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354" name="Google Shape;354;g2909b494781_0_49"/>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Social Media Investigations</a:t>
            </a:r>
            <a:endParaRPr b="0" i="0" sz="2100" u="none" cap="none" strike="noStrike">
              <a:solidFill>
                <a:srgbClr val="FFFFFF"/>
              </a:solidFill>
              <a:latin typeface="Comic Sans MS"/>
              <a:ea typeface="Comic Sans MS"/>
              <a:cs typeface="Comic Sans MS"/>
              <a:sym typeface="Comic Sans MS"/>
            </a:endParaRPr>
          </a:p>
        </p:txBody>
      </p:sp>
      <p:sp>
        <p:nvSpPr>
          <p:cNvPr id="355" name="Google Shape;355;g2909b494781_0_49"/>
          <p:cNvSpPr txBox="1"/>
          <p:nvPr/>
        </p:nvSpPr>
        <p:spPr>
          <a:xfrm>
            <a:off x="889950" y="1384325"/>
            <a:ext cx="104121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A lot of people overshare </a:t>
            </a:r>
            <a:r>
              <a:rPr b="1" i="1" lang="en-GB" sz="3200" u="sng" cap="none" strike="noStrike">
                <a:solidFill>
                  <a:schemeClr val="lt1"/>
                </a:solidFill>
                <a:latin typeface="Comic Sans MS"/>
                <a:ea typeface="Comic Sans MS"/>
                <a:cs typeface="Comic Sans MS"/>
                <a:sym typeface="Comic Sans MS"/>
              </a:rPr>
              <a:t>way</a:t>
            </a:r>
            <a:r>
              <a:rPr b="0" i="0" lang="en-GB" sz="3200" u="none" cap="none" strike="noStrike">
                <a:solidFill>
                  <a:schemeClr val="lt1"/>
                </a:solidFill>
                <a:latin typeface="Comic Sans MS"/>
                <a:ea typeface="Comic Sans MS"/>
                <a:cs typeface="Comic Sans MS"/>
                <a:sym typeface="Comic Sans MS"/>
              </a:rPr>
              <a:t> too much online - this works in our favour!</a:t>
            </a:r>
            <a:endParaRPr b="0" i="0" sz="2500" u="sng" cap="none" strike="noStrike">
              <a:solidFill>
                <a:schemeClr val="lt1"/>
              </a:solidFill>
              <a:latin typeface="Comic Sans MS"/>
              <a:ea typeface="Comic Sans MS"/>
              <a:cs typeface="Comic Sans MS"/>
              <a:sym typeface="Comic Sans MS"/>
            </a:endParaRPr>
          </a:p>
        </p:txBody>
      </p:sp>
      <p:sp>
        <p:nvSpPr>
          <p:cNvPr id="356" name="Google Shape;356;g2909b494781_0_49"/>
          <p:cNvSpPr txBox="1"/>
          <p:nvPr/>
        </p:nvSpPr>
        <p:spPr>
          <a:xfrm>
            <a:off x="889950" y="2492750"/>
            <a:ext cx="10933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Especially if profiles are public!!</a:t>
            </a:r>
            <a:endParaRPr b="0" i="0" sz="2500" u="sng" cap="none" strike="noStrike">
              <a:solidFill>
                <a:schemeClr val="lt1"/>
              </a:solidFill>
              <a:latin typeface="Comic Sans MS"/>
              <a:ea typeface="Comic Sans MS"/>
              <a:cs typeface="Comic Sans MS"/>
              <a:sym typeface="Comic Sans MS"/>
            </a:endParaRPr>
          </a:p>
        </p:txBody>
      </p:sp>
      <p:sp>
        <p:nvSpPr>
          <p:cNvPr id="357" name="Google Shape;357;g2909b494781_0_49"/>
          <p:cNvSpPr txBox="1"/>
          <p:nvPr/>
        </p:nvSpPr>
        <p:spPr>
          <a:xfrm>
            <a:off x="889950" y="3169850"/>
            <a:ext cx="10933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If you have a name, a great avenue to go down</a:t>
            </a:r>
            <a:endParaRPr b="0" i="0" sz="2500" u="sng" cap="none" strike="noStrike">
              <a:solidFill>
                <a:schemeClr val="lt1"/>
              </a:solidFill>
              <a:latin typeface="Comic Sans MS"/>
              <a:ea typeface="Comic Sans MS"/>
              <a:cs typeface="Comic Sans MS"/>
              <a:sym typeface="Comic Sans MS"/>
            </a:endParaRPr>
          </a:p>
        </p:txBody>
      </p:sp>
      <p:sp>
        <p:nvSpPr>
          <p:cNvPr id="358" name="Google Shape;358;g2909b494781_0_49"/>
          <p:cNvSpPr txBox="1"/>
          <p:nvPr/>
        </p:nvSpPr>
        <p:spPr>
          <a:xfrm>
            <a:off x="537875" y="4475950"/>
            <a:ext cx="2833500" cy="1882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0" i="0" lang="en-GB" sz="3000" u="none" cap="none" strike="noStrike">
                <a:solidFill>
                  <a:schemeClr val="lt1"/>
                </a:solidFill>
                <a:latin typeface="Comic Sans MS"/>
                <a:ea typeface="Comic Sans MS"/>
                <a:cs typeface="Comic Sans MS"/>
                <a:sym typeface="Comic Sans MS"/>
              </a:rPr>
              <a:t>‘DMU Hackers secretary Jordon’</a:t>
            </a:r>
            <a:endParaRPr b="0" i="0" sz="3000" u="none" cap="none" strike="noStrike">
              <a:solidFill>
                <a:schemeClr val="lt1"/>
              </a:solidFill>
              <a:latin typeface="Comic Sans MS"/>
              <a:ea typeface="Comic Sans MS"/>
              <a:cs typeface="Comic Sans MS"/>
              <a:sym typeface="Comic Sans MS"/>
            </a:endParaRPr>
          </a:p>
        </p:txBody>
      </p:sp>
      <p:pic>
        <p:nvPicPr>
          <p:cNvPr id="359" name="Google Shape;359;g2909b494781_0_49"/>
          <p:cNvPicPr preferRelativeResize="0"/>
          <p:nvPr/>
        </p:nvPicPr>
        <p:blipFill rotWithShape="1">
          <a:blip r:embed="rId4">
            <a:alphaModFix/>
          </a:blip>
          <a:srcRect b="0" l="0" r="0" t="0"/>
          <a:stretch/>
        </p:blipFill>
        <p:spPr>
          <a:xfrm>
            <a:off x="4839675" y="3893625"/>
            <a:ext cx="5541369" cy="2706250"/>
          </a:xfrm>
          <a:prstGeom prst="rect">
            <a:avLst/>
          </a:prstGeom>
          <a:noFill/>
          <a:ln>
            <a:noFill/>
          </a:ln>
        </p:spPr>
      </p:pic>
      <p:sp>
        <p:nvSpPr>
          <p:cNvPr id="360" name="Google Shape;360;g2909b494781_0_49"/>
          <p:cNvSpPr/>
          <p:nvPr/>
        </p:nvSpPr>
        <p:spPr>
          <a:xfrm>
            <a:off x="3246500" y="5128300"/>
            <a:ext cx="1439400" cy="375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par>
                                <p:cTn fill="hold" nodeType="with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g2909b494781_71_3"/>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Social Media Investigations</a:t>
            </a:r>
            <a:endParaRPr b="0" i="0" sz="2100" u="none" cap="none" strike="noStrike">
              <a:solidFill>
                <a:srgbClr val="FFFFFF"/>
              </a:solidFill>
              <a:latin typeface="Comic Sans MS"/>
              <a:ea typeface="Comic Sans MS"/>
              <a:cs typeface="Comic Sans MS"/>
              <a:sym typeface="Comic Sans MS"/>
            </a:endParaRPr>
          </a:p>
        </p:txBody>
      </p:sp>
      <p:sp>
        <p:nvSpPr>
          <p:cNvPr id="367" name="Google Shape;367;g2909b494781_71_3"/>
          <p:cNvSpPr txBox="1"/>
          <p:nvPr/>
        </p:nvSpPr>
        <p:spPr>
          <a:xfrm>
            <a:off x="493950" y="1254550"/>
            <a:ext cx="112041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A great tool for finding the services a given username has signed up to: </a:t>
            </a:r>
            <a:r>
              <a:rPr b="0" i="0" lang="en-GB" sz="3200" u="sng" cap="none" strike="noStrike">
                <a:solidFill>
                  <a:schemeClr val="hlink"/>
                </a:solidFill>
                <a:latin typeface="Comic Sans MS"/>
                <a:ea typeface="Comic Sans MS"/>
                <a:cs typeface="Comic Sans MS"/>
                <a:sym typeface="Comic Sans MS"/>
                <a:hlinkClick r:id="rId3"/>
              </a:rPr>
              <a:t>https://whatsmyname.app</a:t>
            </a:r>
            <a:r>
              <a:rPr b="0" i="0" lang="en-GB" sz="3200" u="none" cap="none" strike="noStrike">
                <a:solidFill>
                  <a:schemeClr val="lt1"/>
                </a:solidFill>
                <a:latin typeface="Comic Sans MS"/>
                <a:ea typeface="Comic Sans MS"/>
                <a:cs typeface="Comic Sans MS"/>
                <a:sym typeface="Comic Sans MS"/>
              </a:rPr>
              <a:t> </a:t>
            </a:r>
            <a:endParaRPr b="0" i="0" sz="2500" u="sng" cap="none" strike="noStrike">
              <a:solidFill>
                <a:schemeClr val="lt1"/>
              </a:solidFill>
              <a:latin typeface="Comic Sans MS"/>
              <a:ea typeface="Comic Sans MS"/>
              <a:cs typeface="Comic Sans MS"/>
              <a:sym typeface="Comic Sans MS"/>
            </a:endParaRPr>
          </a:p>
        </p:txBody>
      </p:sp>
      <p:pic>
        <p:nvPicPr>
          <p:cNvPr id="368" name="Google Shape;368;g2909b494781_71_3"/>
          <p:cNvPicPr preferRelativeResize="0"/>
          <p:nvPr/>
        </p:nvPicPr>
        <p:blipFill rotWithShape="1">
          <a:blip r:embed="rId4">
            <a:alphaModFix/>
          </a:blip>
          <a:srcRect b="0" l="0" r="0" t="0"/>
          <a:stretch/>
        </p:blipFill>
        <p:spPr>
          <a:xfrm>
            <a:off x="1306663" y="2554025"/>
            <a:ext cx="9578669" cy="3999175"/>
          </a:xfrm>
          <a:prstGeom prst="rect">
            <a:avLst/>
          </a:prstGeom>
          <a:noFill/>
          <a:ln>
            <a:noFill/>
          </a:ln>
        </p:spPr>
      </p:pic>
      <p:pic>
        <p:nvPicPr>
          <p:cNvPr id="369" name="Google Shape;369;g2909b494781_71_3"/>
          <p:cNvPicPr preferRelativeResize="0"/>
          <p:nvPr/>
        </p:nvPicPr>
        <p:blipFill rotWithShape="1">
          <a:blip r:embed="rId5">
            <a:alphaModFix/>
          </a:blip>
          <a:srcRect b="0" l="0" r="0" t="0"/>
          <a:stretch/>
        </p:blipFill>
        <p:spPr>
          <a:xfrm>
            <a:off x="10838330" y="5233940"/>
            <a:ext cx="1171969" cy="13659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pic>
        <p:nvPicPr>
          <p:cNvPr id="375" name="Google Shape;375;g29104e82657_0_34"/>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376" name="Google Shape;376;g29104e82657_0_34"/>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Image Analysis</a:t>
            </a:r>
            <a:endParaRPr b="0" i="0" sz="2100" u="none" cap="none" strike="noStrike">
              <a:solidFill>
                <a:srgbClr val="FFFFFF"/>
              </a:solidFill>
              <a:latin typeface="Comic Sans MS"/>
              <a:ea typeface="Comic Sans MS"/>
              <a:cs typeface="Comic Sans MS"/>
              <a:sym typeface="Comic Sans MS"/>
            </a:endParaRPr>
          </a:p>
        </p:txBody>
      </p:sp>
      <p:sp>
        <p:nvSpPr>
          <p:cNvPr id="377" name="Google Shape;377;g29104e82657_0_34"/>
          <p:cNvSpPr txBox="1"/>
          <p:nvPr/>
        </p:nvSpPr>
        <p:spPr>
          <a:xfrm>
            <a:off x="889950" y="1048025"/>
            <a:ext cx="104121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Reverse image searching - great for landmarks, photos that might have been taken by others</a:t>
            </a:r>
            <a:endParaRPr b="0" i="0" sz="2500" u="sng" cap="none" strike="noStrike">
              <a:solidFill>
                <a:schemeClr val="lt1"/>
              </a:solidFill>
              <a:latin typeface="Comic Sans MS"/>
              <a:ea typeface="Comic Sans MS"/>
              <a:cs typeface="Comic Sans MS"/>
              <a:sym typeface="Comic Sans MS"/>
            </a:endParaRPr>
          </a:p>
        </p:txBody>
      </p:sp>
      <p:sp>
        <p:nvSpPr>
          <p:cNvPr id="378" name="Google Shape;378;g29104e82657_0_34"/>
          <p:cNvSpPr txBox="1"/>
          <p:nvPr/>
        </p:nvSpPr>
        <p:spPr>
          <a:xfrm>
            <a:off x="889950" y="2036425"/>
            <a:ext cx="10933800" cy="16623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Yandex &gt;&gt;&gt;&gt;&gt;&gt;&gt;&gt;&gt;&gt;&gt;&gt;&gt;&gt;&gt;&gt; Google Images, but always worth trying one if you don’t get results from the other</a:t>
            </a:r>
            <a:endParaRPr b="0" i="0" sz="2500" u="sng" cap="none" strike="noStrike">
              <a:solidFill>
                <a:schemeClr val="lt1"/>
              </a:solidFill>
              <a:latin typeface="Comic Sans MS"/>
              <a:ea typeface="Comic Sans MS"/>
              <a:cs typeface="Comic Sans MS"/>
              <a:sym typeface="Comic Sans MS"/>
            </a:endParaRPr>
          </a:p>
        </p:txBody>
      </p:sp>
      <p:pic>
        <p:nvPicPr>
          <p:cNvPr id="379" name="Google Shape;379;g29104e82657_0_34"/>
          <p:cNvPicPr preferRelativeResize="0"/>
          <p:nvPr/>
        </p:nvPicPr>
        <p:blipFill rotWithShape="1">
          <a:blip r:embed="rId4">
            <a:alphaModFix/>
          </a:blip>
          <a:srcRect b="0" l="0" r="0" t="0"/>
          <a:stretch/>
        </p:blipFill>
        <p:spPr>
          <a:xfrm>
            <a:off x="1531675" y="4244775"/>
            <a:ext cx="3846827" cy="2244875"/>
          </a:xfrm>
          <a:prstGeom prst="rect">
            <a:avLst/>
          </a:prstGeom>
          <a:noFill/>
          <a:ln>
            <a:noFill/>
          </a:ln>
        </p:spPr>
      </p:pic>
      <p:pic>
        <p:nvPicPr>
          <p:cNvPr id="380" name="Google Shape;380;g29104e82657_0_34"/>
          <p:cNvPicPr preferRelativeResize="0"/>
          <p:nvPr/>
        </p:nvPicPr>
        <p:blipFill rotWithShape="1">
          <a:blip r:embed="rId5">
            <a:alphaModFix/>
          </a:blip>
          <a:srcRect b="0" l="0" r="0" t="0"/>
          <a:stretch/>
        </p:blipFill>
        <p:spPr>
          <a:xfrm>
            <a:off x="6284375" y="4028825"/>
            <a:ext cx="4117576" cy="2676776"/>
          </a:xfrm>
          <a:prstGeom prst="rect">
            <a:avLst/>
          </a:prstGeom>
          <a:noFill/>
          <a:ln>
            <a:noFill/>
          </a:ln>
        </p:spPr>
      </p:pic>
      <p:sp>
        <p:nvSpPr>
          <p:cNvPr id="381" name="Google Shape;381;g29104e82657_0_34"/>
          <p:cNvSpPr/>
          <p:nvPr/>
        </p:nvSpPr>
        <p:spPr>
          <a:xfrm>
            <a:off x="5548975" y="5331875"/>
            <a:ext cx="579300" cy="300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2" name="Google Shape;382;g29104e82657_0_34"/>
          <p:cNvSpPr txBox="1"/>
          <p:nvPr/>
        </p:nvSpPr>
        <p:spPr>
          <a:xfrm>
            <a:off x="889950" y="3486425"/>
            <a:ext cx="104121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Google Lens - AI Powered</a:t>
            </a:r>
            <a:endParaRPr b="0" i="0" sz="2500" u="sng" cap="none" strike="noStrike">
              <a:solidFill>
                <a:schemeClr val="lt1"/>
              </a:solidFill>
              <a:latin typeface="Comic Sans MS"/>
              <a:ea typeface="Comic Sans MS"/>
              <a:cs typeface="Comic Sans MS"/>
              <a:sym typeface="Comic Sans M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g29104e82657_0_46"/>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389" name="Google Shape;389;g29104e82657_0_46"/>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4800"/>
              <a:buFont typeface="Arial"/>
              <a:buNone/>
            </a:pPr>
            <a:r>
              <a:rPr b="0" i="0" lang="en-GB" sz="4800" u="none" cap="none" strike="noStrike">
                <a:solidFill>
                  <a:schemeClr val="lt1"/>
                </a:solidFill>
                <a:latin typeface="Comic Sans MS"/>
                <a:ea typeface="Comic Sans MS"/>
                <a:cs typeface="Comic Sans MS"/>
                <a:sym typeface="Comic Sans MS"/>
              </a:rPr>
              <a:t>Image Analysis</a:t>
            </a:r>
            <a:endParaRPr b="0" i="0" sz="4800" u="none" cap="none" strike="noStrike">
              <a:solidFill>
                <a:srgbClr val="FFFFFF"/>
              </a:solidFill>
              <a:latin typeface="Comic Sans MS"/>
              <a:ea typeface="Comic Sans MS"/>
              <a:cs typeface="Comic Sans MS"/>
              <a:sym typeface="Comic Sans MS"/>
            </a:endParaRPr>
          </a:p>
        </p:txBody>
      </p:sp>
      <p:sp>
        <p:nvSpPr>
          <p:cNvPr id="390" name="Google Shape;390;g29104e82657_0_46"/>
          <p:cNvSpPr txBox="1"/>
          <p:nvPr/>
        </p:nvSpPr>
        <p:spPr>
          <a:xfrm>
            <a:off x="889950" y="1079525"/>
            <a:ext cx="104121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EXIF - Image metadata</a:t>
            </a:r>
            <a:endParaRPr b="0" i="0" sz="2500" u="sng" cap="none" strike="noStrike">
              <a:solidFill>
                <a:schemeClr val="lt1"/>
              </a:solidFill>
              <a:latin typeface="Comic Sans MS"/>
              <a:ea typeface="Comic Sans MS"/>
              <a:cs typeface="Comic Sans MS"/>
              <a:sym typeface="Comic Sans MS"/>
            </a:endParaRPr>
          </a:p>
        </p:txBody>
      </p:sp>
      <p:sp>
        <p:nvSpPr>
          <p:cNvPr id="391" name="Google Shape;391;g29104e82657_0_46"/>
          <p:cNvSpPr txBox="1"/>
          <p:nvPr/>
        </p:nvSpPr>
        <p:spPr>
          <a:xfrm>
            <a:off x="889950" y="1657800"/>
            <a:ext cx="109338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Most social media sites ‘strip’ this now, but a good shout especially for CTFs or websites</a:t>
            </a:r>
            <a:endParaRPr b="0" i="0" sz="2500" u="sng" cap="none" strike="noStrike">
              <a:solidFill>
                <a:schemeClr val="lt1"/>
              </a:solidFill>
              <a:latin typeface="Comic Sans MS"/>
              <a:ea typeface="Comic Sans MS"/>
              <a:cs typeface="Comic Sans MS"/>
              <a:sym typeface="Comic Sans MS"/>
            </a:endParaRPr>
          </a:p>
        </p:txBody>
      </p:sp>
      <p:sp>
        <p:nvSpPr>
          <p:cNvPr id="392" name="Google Shape;392;g29104e82657_0_46"/>
          <p:cNvSpPr txBox="1"/>
          <p:nvPr/>
        </p:nvSpPr>
        <p:spPr>
          <a:xfrm>
            <a:off x="889950" y="2785650"/>
            <a:ext cx="10933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Image coordinates, type of camera, all sorts!</a:t>
            </a:r>
            <a:endParaRPr b="0" i="0" sz="2500" u="sng" cap="none" strike="noStrike">
              <a:solidFill>
                <a:schemeClr val="lt1"/>
              </a:solidFill>
              <a:latin typeface="Comic Sans MS"/>
              <a:ea typeface="Comic Sans MS"/>
              <a:cs typeface="Comic Sans MS"/>
              <a:sym typeface="Comic Sans MS"/>
            </a:endParaRPr>
          </a:p>
        </p:txBody>
      </p:sp>
      <p:pic>
        <p:nvPicPr>
          <p:cNvPr id="393" name="Google Shape;393;g29104e82657_0_46"/>
          <p:cNvPicPr preferRelativeResize="0"/>
          <p:nvPr/>
        </p:nvPicPr>
        <p:blipFill rotWithShape="1">
          <a:blip r:embed="rId4">
            <a:alphaModFix/>
          </a:blip>
          <a:srcRect b="0" l="0" r="0" t="0"/>
          <a:stretch/>
        </p:blipFill>
        <p:spPr>
          <a:xfrm>
            <a:off x="4245500" y="4240075"/>
            <a:ext cx="6009574" cy="2081175"/>
          </a:xfrm>
          <a:prstGeom prst="rect">
            <a:avLst/>
          </a:prstGeom>
          <a:noFill/>
          <a:ln>
            <a:noFill/>
          </a:ln>
        </p:spPr>
      </p:pic>
      <p:pic>
        <p:nvPicPr>
          <p:cNvPr id="394" name="Google Shape;394;g29104e82657_0_46"/>
          <p:cNvPicPr preferRelativeResize="0"/>
          <p:nvPr/>
        </p:nvPicPr>
        <p:blipFill rotWithShape="1">
          <a:blip r:embed="rId5">
            <a:alphaModFix/>
          </a:blip>
          <a:srcRect b="0" l="0" r="0" t="0"/>
          <a:stretch/>
        </p:blipFill>
        <p:spPr>
          <a:xfrm>
            <a:off x="1346500" y="3887838"/>
            <a:ext cx="2089236" cy="27856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8"/>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170" name="Google Shape;170;p8"/>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Announcements</a:t>
            </a:r>
            <a:endParaRPr b="0" i="0" sz="4800" u="none" cap="none" strike="noStrike">
              <a:solidFill>
                <a:srgbClr val="FFFFFF"/>
              </a:solidFill>
              <a:latin typeface="Comic Sans MS"/>
              <a:ea typeface="Comic Sans MS"/>
              <a:cs typeface="Comic Sans MS"/>
              <a:sym typeface="Comic Sans MS"/>
            </a:endParaRPr>
          </a:p>
        </p:txBody>
      </p:sp>
      <p:sp>
        <p:nvSpPr>
          <p:cNvPr id="171" name="Google Shape;171;p8"/>
          <p:cNvSpPr txBox="1"/>
          <p:nvPr/>
        </p:nvSpPr>
        <p:spPr>
          <a:xfrm>
            <a:off x="1536600" y="2678738"/>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Come see us to claim your Firebug card</a:t>
            </a:r>
            <a:endParaRPr b="0" i="0" sz="3200" u="none" cap="none" strike="noStrike">
              <a:solidFill>
                <a:schemeClr val="lt1"/>
              </a:solidFill>
              <a:latin typeface="Comic Sans MS"/>
              <a:ea typeface="Comic Sans MS"/>
              <a:cs typeface="Comic Sans MS"/>
              <a:sym typeface="Comic Sans MS"/>
            </a:endParaRPr>
          </a:p>
        </p:txBody>
      </p:sp>
      <p:sp>
        <p:nvSpPr>
          <p:cNvPr id="172" name="Google Shape;172;p8"/>
          <p:cNvSpPr txBox="1"/>
          <p:nvPr/>
        </p:nvSpPr>
        <p:spPr>
          <a:xfrm>
            <a:off x="1536600" y="1498950"/>
            <a:ext cx="91188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This is the LAST free session - </a:t>
            </a:r>
            <a:endParaRPr b="0" i="0" sz="3200" u="none" cap="none" strike="noStrike">
              <a:solidFill>
                <a:schemeClr val="lt1"/>
              </a:solidFill>
              <a:latin typeface="Comic Sans MS"/>
              <a:ea typeface="Comic Sans MS"/>
              <a:cs typeface="Comic Sans MS"/>
              <a:sym typeface="Comic Sans MS"/>
            </a:endParaRPr>
          </a:p>
          <a:p>
            <a:pPr indent="0" lvl="0" marL="457200" marR="0" rtl="0" algn="l">
              <a:lnSpc>
                <a:spcPct val="100000"/>
              </a:lnSpc>
              <a:spcBef>
                <a:spcPts val="0"/>
              </a:spcBef>
              <a:spcAft>
                <a:spcPts val="0"/>
              </a:spcAft>
              <a:buClr>
                <a:srgbClr val="000000"/>
              </a:buClr>
              <a:buSzPts val="3200"/>
              <a:buFont typeface="Arial"/>
              <a:buNone/>
            </a:pPr>
            <a:r>
              <a:rPr b="0" i="0" lang="en-GB" sz="3200" u="none" cap="none" strike="noStrike">
                <a:solidFill>
                  <a:schemeClr val="lt1"/>
                </a:solidFill>
                <a:latin typeface="Comic Sans MS"/>
                <a:ea typeface="Comic Sans MS"/>
                <a:cs typeface="Comic Sans MS"/>
                <a:sym typeface="Comic Sans MS"/>
              </a:rPr>
              <a:t>please buy your memberships!</a:t>
            </a:r>
            <a:endParaRPr b="0" i="0" sz="3200" u="none" cap="none" strike="noStrike">
              <a:solidFill>
                <a:schemeClr val="lt1"/>
              </a:solidFill>
              <a:latin typeface="Comic Sans MS"/>
              <a:ea typeface="Comic Sans MS"/>
              <a:cs typeface="Comic Sans MS"/>
              <a:sym typeface="Comic Sans MS"/>
            </a:endParaRPr>
          </a:p>
        </p:txBody>
      </p:sp>
      <p:sp>
        <p:nvSpPr>
          <p:cNvPr id="173" name="Google Shape;173;p8"/>
          <p:cNvSpPr txBox="1"/>
          <p:nvPr/>
        </p:nvSpPr>
        <p:spPr>
          <a:xfrm>
            <a:off x="1536600" y="3516938"/>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CTF club</a:t>
            </a:r>
            <a:endParaRPr b="0" i="0" sz="3200" u="none" cap="none" strike="noStrike">
              <a:solidFill>
                <a:schemeClr val="lt1"/>
              </a:solidFill>
              <a:latin typeface="Comic Sans MS"/>
              <a:ea typeface="Comic Sans MS"/>
              <a:cs typeface="Comic Sans MS"/>
              <a:sym typeface="Comic Sans MS"/>
            </a:endParaRPr>
          </a:p>
        </p:txBody>
      </p:sp>
      <p:pic>
        <p:nvPicPr>
          <p:cNvPr id="174" name="Google Shape;174;p8"/>
          <p:cNvPicPr preferRelativeResize="0"/>
          <p:nvPr/>
        </p:nvPicPr>
        <p:blipFill rotWithShape="1">
          <a:blip r:embed="rId4">
            <a:alphaModFix/>
          </a:blip>
          <a:srcRect b="0" l="0" r="0" t="0"/>
          <a:stretch/>
        </p:blipFill>
        <p:spPr>
          <a:xfrm>
            <a:off x="9053875" y="62963"/>
            <a:ext cx="2977775" cy="2683275"/>
          </a:xfrm>
          <a:prstGeom prst="rect">
            <a:avLst/>
          </a:prstGeom>
          <a:noFill/>
          <a:ln>
            <a:noFill/>
          </a:ln>
        </p:spPr>
      </p:pic>
      <p:sp>
        <p:nvSpPr>
          <p:cNvPr id="175" name="Google Shape;175;p8"/>
          <p:cNvSpPr txBox="1"/>
          <p:nvPr/>
        </p:nvSpPr>
        <p:spPr>
          <a:xfrm>
            <a:off x="1653125" y="4194050"/>
            <a:ext cx="9118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Halloween next week</a:t>
            </a:r>
            <a:endParaRPr b="0" i="0" sz="3200" u="none" cap="none" strike="noStrike">
              <a:solidFill>
                <a:schemeClr val="lt1"/>
              </a:solidFill>
              <a:latin typeface="Comic Sans MS"/>
              <a:ea typeface="Comic Sans MS"/>
              <a:cs typeface="Comic Sans MS"/>
              <a:sym typeface="Comic Sans M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2"/>
                                        </p:tgtEl>
                                        <p:attrNameLst>
                                          <p:attrName>style.visibility</p:attrName>
                                        </p:attrNameLst>
                                      </p:cBhvr>
                                      <p:to>
                                        <p:strVal val="visible"/>
                                      </p:to>
                                    </p:set>
                                    <p:anim calcmode="lin" valueType="num">
                                      <p:cBhvr additive="base">
                                        <p:cTn dur="1000"/>
                                        <p:tgtEl>
                                          <p:spTgt spid="17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1"/>
                                        </p:tgtEl>
                                        <p:attrNameLst>
                                          <p:attrName>style.visibility</p:attrName>
                                        </p:attrNameLst>
                                      </p:cBhvr>
                                      <p:to>
                                        <p:strVal val="visible"/>
                                      </p:to>
                                    </p:set>
                                    <p:anim calcmode="lin" valueType="num">
                                      <p:cBhvr additive="base">
                                        <p:cTn dur="1000"/>
                                        <p:tgtEl>
                                          <p:spTgt spid="17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3"/>
                                        </p:tgtEl>
                                        <p:attrNameLst>
                                          <p:attrName>style.visibility</p:attrName>
                                        </p:attrNameLst>
                                      </p:cBhvr>
                                      <p:to>
                                        <p:strVal val="visible"/>
                                      </p:to>
                                    </p:set>
                                    <p:anim calcmode="lin" valueType="num">
                                      <p:cBhvr additive="base">
                                        <p:cTn dur="1000"/>
                                        <p:tgtEl>
                                          <p:spTgt spid="17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5"/>
                                        </p:tgtEl>
                                        <p:attrNameLst>
                                          <p:attrName>style.visibility</p:attrName>
                                        </p:attrNameLst>
                                      </p:cBhvr>
                                      <p:to>
                                        <p:strVal val="visible"/>
                                      </p:to>
                                    </p:set>
                                    <p:anim calcmode="lin" valueType="num">
                                      <p:cBhvr additive="base">
                                        <p:cTn dur="1000"/>
                                        <p:tgtEl>
                                          <p:spTgt spid="17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pic>
        <p:nvPicPr>
          <p:cNvPr id="400" name="Google Shape;400;g29104e82657_0_55"/>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401" name="Google Shape;401;g29104e82657_0_55"/>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Geolocation</a:t>
            </a:r>
            <a:endParaRPr b="0" i="0" sz="2100" u="none" cap="none" strike="noStrike">
              <a:solidFill>
                <a:srgbClr val="FFFFFF"/>
              </a:solidFill>
              <a:latin typeface="Comic Sans MS"/>
              <a:ea typeface="Comic Sans MS"/>
              <a:cs typeface="Comic Sans MS"/>
              <a:sym typeface="Comic Sans MS"/>
            </a:endParaRPr>
          </a:p>
        </p:txBody>
      </p:sp>
      <p:sp>
        <p:nvSpPr>
          <p:cNvPr id="402" name="Google Shape;402;g29104e82657_0_55"/>
          <p:cNvSpPr txBox="1"/>
          <p:nvPr/>
        </p:nvSpPr>
        <p:spPr>
          <a:xfrm>
            <a:off x="889950" y="1155725"/>
            <a:ext cx="104121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Working out where in the world a photo was taken</a:t>
            </a:r>
            <a:endParaRPr b="0" i="0" sz="2500" u="sng" cap="none" strike="noStrike">
              <a:solidFill>
                <a:schemeClr val="lt1"/>
              </a:solidFill>
              <a:latin typeface="Comic Sans MS"/>
              <a:ea typeface="Comic Sans MS"/>
              <a:cs typeface="Comic Sans MS"/>
              <a:sym typeface="Comic Sans MS"/>
            </a:endParaRPr>
          </a:p>
        </p:txBody>
      </p:sp>
      <p:sp>
        <p:nvSpPr>
          <p:cNvPr id="403" name="Google Shape;403;g29104e82657_0_55"/>
          <p:cNvSpPr txBox="1"/>
          <p:nvPr/>
        </p:nvSpPr>
        <p:spPr>
          <a:xfrm>
            <a:off x="889950" y="1730750"/>
            <a:ext cx="111786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Google Earth/Maps/Street View, Land Registry, Snapchat/Instagram, Yandex - possibilities are endless</a:t>
            </a:r>
            <a:endParaRPr b="0" i="0" sz="2500" u="sng" cap="none" strike="noStrike">
              <a:solidFill>
                <a:schemeClr val="lt1"/>
              </a:solidFill>
              <a:latin typeface="Comic Sans MS"/>
              <a:ea typeface="Comic Sans MS"/>
              <a:cs typeface="Comic Sans MS"/>
              <a:sym typeface="Comic Sans MS"/>
            </a:endParaRPr>
          </a:p>
        </p:txBody>
      </p:sp>
      <p:sp>
        <p:nvSpPr>
          <p:cNvPr id="404" name="Google Shape;404;g29104e82657_0_55"/>
          <p:cNvSpPr txBox="1"/>
          <p:nvPr/>
        </p:nvSpPr>
        <p:spPr>
          <a:xfrm>
            <a:off x="889950" y="2788850"/>
            <a:ext cx="10933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Some things to think about:</a:t>
            </a:r>
            <a:endParaRPr b="0" i="0" sz="2500" u="sng" cap="none" strike="noStrike">
              <a:solidFill>
                <a:schemeClr val="lt1"/>
              </a:solidFill>
              <a:latin typeface="Comic Sans MS"/>
              <a:ea typeface="Comic Sans MS"/>
              <a:cs typeface="Comic Sans MS"/>
              <a:sym typeface="Comic Sans MS"/>
            </a:endParaRPr>
          </a:p>
        </p:txBody>
      </p:sp>
      <p:sp>
        <p:nvSpPr>
          <p:cNvPr id="405" name="Google Shape;405;g29104e82657_0_55"/>
          <p:cNvSpPr txBox="1"/>
          <p:nvPr/>
        </p:nvSpPr>
        <p:spPr>
          <a:xfrm>
            <a:off x="94100" y="3522325"/>
            <a:ext cx="10933800" cy="523200"/>
          </a:xfrm>
          <a:prstGeom prst="rect">
            <a:avLst/>
          </a:prstGeom>
          <a:noFill/>
          <a:ln>
            <a:noFill/>
          </a:ln>
        </p:spPr>
        <p:txBody>
          <a:bodyPr anchorCtr="0" anchor="t" bIns="91425" lIns="91425" spcFirstLastPara="1" rIns="91425" wrap="square" tIns="91425">
            <a:spAutoFit/>
          </a:bodyPr>
          <a:lstStyle/>
          <a:p>
            <a:pPr indent="-368300" lvl="0" marL="457200" marR="0" rtl="0" algn="l">
              <a:lnSpc>
                <a:spcPct val="100000"/>
              </a:lnSpc>
              <a:spcBef>
                <a:spcPts val="0"/>
              </a:spcBef>
              <a:spcAft>
                <a:spcPts val="0"/>
              </a:spcAft>
              <a:buClr>
                <a:schemeClr val="lt1"/>
              </a:buClr>
              <a:buSzPts val="2200"/>
              <a:buFont typeface="Comic Sans MS"/>
              <a:buChar char="●"/>
            </a:pPr>
            <a:r>
              <a:rPr b="0" i="0" lang="en-GB" sz="2200" u="none" cap="none" strike="noStrike">
                <a:solidFill>
                  <a:schemeClr val="lt1"/>
                </a:solidFill>
                <a:latin typeface="Comic Sans MS"/>
                <a:ea typeface="Comic Sans MS"/>
                <a:cs typeface="Comic Sans MS"/>
                <a:sym typeface="Comic Sans MS"/>
              </a:rPr>
              <a:t>Signs/Shop Names - can you google them? Can you reverse image search?</a:t>
            </a:r>
            <a:endParaRPr b="0" i="0" sz="1500" u="sng" cap="none" strike="noStrike">
              <a:solidFill>
                <a:schemeClr val="lt1"/>
              </a:solidFill>
              <a:latin typeface="Comic Sans MS"/>
              <a:ea typeface="Comic Sans MS"/>
              <a:cs typeface="Comic Sans MS"/>
              <a:sym typeface="Comic Sans MS"/>
            </a:endParaRPr>
          </a:p>
        </p:txBody>
      </p:sp>
      <p:sp>
        <p:nvSpPr>
          <p:cNvPr id="406" name="Google Shape;406;g29104e82657_0_55"/>
          <p:cNvSpPr txBox="1"/>
          <p:nvPr/>
        </p:nvSpPr>
        <p:spPr>
          <a:xfrm>
            <a:off x="94100" y="3935950"/>
            <a:ext cx="10933800" cy="523200"/>
          </a:xfrm>
          <a:prstGeom prst="rect">
            <a:avLst/>
          </a:prstGeom>
          <a:noFill/>
          <a:ln>
            <a:noFill/>
          </a:ln>
        </p:spPr>
        <p:txBody>
          <a:bodyPr anchorCtr="0" anchor="t" bIns="91425" lIns="91425" spcFirstLastPara="1" rIns="91425" wrap="square" tIns="91425">
            <a:spAutoFit/>
          </a:bodyPr>
          <a:lstStyle/>
          <a:p>
            <a:pPr indent="-368300" lvl="0" marL="457200" marR="0" rtl="0" algn="l">
              <a:lnSpc>
                <a:spcPct val="100000"/>
              </a:lnSpc>
              <a:spcBef>
                <a:spcPts val="0"/>
              </a:spcBef>
              <a:spcAft>
                <a:spcPts val="0"/>
              </a:spcAft>
              <a:buClr>
                <a:schemeClr val="lt1"/>
              </a:buClr>
              <a:buSzPts val="2200"/>
              <a:buFont typeface="Comic Sans MS"/>
              <a:buChar char="●"/>
            </a:pPr>
            <a:r>
              <a:rPr b="0" i="0" lang="en-GB" sz="2200" u="none" cap="none" strike="noStrike">
                <a:solidFill>
                  <a:schemeClr val="lt1"/>
                </a:solidFill>
                <a:latin typeface="Comic Sans MS"/>
                <a:ea typeface="Comic Sans MS"/>
                <a:cs typeface="Comic Sans MS"/>
                <a:sym typeface="Comic Sans MS"/>
              </a:rPr>
              <a:t>What side of the road are people driving on?</a:t>
            </a:r>
            <a:endParaRPr b="0" i="0" sz="1500" u="sng" cap="none" strike="noStrike">
              <a:solidFill>
                <a:schemeClr val="lt1"/>
              </a:solidFill>
              <a:latin typeface="Comic Sans MS"/>
              <a:ea typeface="Comic Sans MS"/>
              <a:cs typeface="Comic Sans MS"/>
              <a:sym typeface="Comic Sans MS"/>
            </a:endParaRPr>
          </a:p>
        </p:txBody>
      </p:sp>
      <p:sp>
        <p:nvSpPr>
          <p:cNvPr id="407" name="Google Shape;407;g29104e82657_0_55"/>
          <p:cNvSpPr txBox="1"/>
          <p:nvPr/>
        </p:nvSpPr>
        <p:spPr>
          <a:xfrm>
            <a:off x="94100" y="4345775"/>
            <a:ext cx="10933800" cy="523200"/>
          </a:xfrm>
          <a:prstGeom prst="rect">
            <a:avLst/>
          </a:prstGeom>
          <a:noFill/>
          <a:ln>
            <a:noFill/>
          </a:ln>
        </p:spPr>
        <p:txBody>
          <a:bodyPr anchorCtr="0" anchor="t" bIns="91425" lIns="91425" spcFirstLastPara="1" rIns="91425" wrap="square" tIns="91425">
            <a:spAutoFit/>
          </a:bodyPr>
          <a:lstStyle/>
          <a:p>
            <a:pPr indent="-368300" lvl="0" marL="457200" marR="0" rtl="0" algn="l">
              <a:lnSpc>
                <a:spcPct val="100000"/>
              </a:lnSpc>
              <a:spcBef>
                <a:spcPts val="0"/>
              </a:spcBef>
              <a:spcAft>
                <a:spcPts val="0"/>
              </a:spcAft>
              <a:buClr>
                <a:schemeClr val="lt1"/>
              </a:buClr>
              <a:buSzPts val="2200"/>
              <a:buFont typeface="Comic Sans MS"/>
              <a:buChar char="●"/>
            </a:pPr>
            <a:r>
              <a:rPr b="0" i="0" lang="en-GB" sz="2200" u="none" cap="none" strike="noStrike">
                <a:solidFill>
                  <a:schemeClr val="lt1"/>
                </a:solidFill>
                <a:latin typeface="Comic Sans MS"/>
                <a:ea typeface="Comic Sans MS"/>
                <a:cs typeface="Comic Sans MS"/>
                <a:sym typeface="Comic Sans MS"/>
              </a:rPr>
              <a:t>Anything that looks particularly unique?</a:t>
            </a:r>
            <a:endParaRPr b="0" i="0" sz="1500" u="sng" cap="none" strike="noStrike">
              <a:solidFill>
                <a:schemeClr val="lt1"/>
              </a:solidFill>
              <a:latin typeface="Comic Sans MS"/>
              <a:ea typeface="Comic Sans MS"/>
              <a:cs typeface="Comic Sans MS"/>
              <a:sym typeface="Comic Sans MS"/>
            </a:endParaRPr>
          </a:p>
        </p:txBody>
      </p:sp>
      <p:sp>
        <p:nvSpPr>
          <p:cNvPr id="408" name="Google Shape;408;g29104e82657_0_55"/>
          <p:cNvSpPr txBox="1"/>
          <p:nvPr/>
        </p:nvSpPr>
        <p:spPr>
          <a:xfrm>
            <a:off x="2884200" y="5905275"/>
            <a:ext cx="7190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sng" cap="none" strike="noStrike">
                <a:solidFill>
                  <a:schemeClr val="hlink"/>
                </a:solidFill>
                <a:latin typeface="Comic Sans MS"/>
                <a:ea typeface="Comic Sans MS"/>
                <a:cs typeface="Comic Sans MS"/>
                <a:sym typeface="Comic Sans MS"/>
                <a:hlinkClick r:id="rId4"/>
              </a:rPr>
              <a:t>https://www.osintcurio.us/2021/04/06/ten-minute-tip-image-geolocation-part-2/</a:t>
            </a:r>
            <a:r>
              <a:rPr b="0" i="0" lang="en-GB" sz="1400" u="none" cap="none" strike="noStrike">
                <a:solidFill>
                  <a:srgbClr val="000000"/>
                </a:solidFill>
                <a:latin typeface="Comic Sans MS"/>
                <a:ea typeface="Comic Sans MS"/>
                <a:cs typeface="Comic Sans MS"/>
                <a:sym typeface="Comic Sans MS"/>
              </a:rPr>
              <a:t> </a:t>
            </a:r>
            <a:endParaRPr b="0" i="0" sz="1400" u="none" cap="none" strike="noStrike">
              <a:solidFill>
                <a:srgbClr val="000000"/>
              </a:solidFill>
              <a:latin typeface="Comic Sans MS"/>
              <a:ea typeface="Comic Sans MS"/>
              <a:cs typeface="Comic Sans MS"/>
              <a:sym typeface="Comic Sans MS"/>
            </a:endParaRPr>
          </a:p>
        </p:txBody>
      </p:sp>
      <p:sp>
        <p:nvSpPr>
          <p:cNvPr id="409" name="Google Shape;409;g29104e82657_0_55"/>
          <p:cNvSpPr txBox="1"/>
          <p:nvPr/>
        </p:nvSpPr>
        <p:spPr>
          <a:xfrm>
            <a:off x="94100" y="4788225"/>
            <a:ext cx="10933800" cy="523200"/>
          </a:xfrm>
          <a:prstGeom prst="rect">
            <a:avLst/>
          </a:prstGeom>
          <a:noFill/>
          <a:ln>
            <a:noFill/>
          </a:ln>
        </p:spPr>
        <p:txBody>
          <a:bodyPr anchorCtr="0" anchor="t" bIns="91425" lIns="91425" spcFirstLastPara="1" rIns="91425" wrap="square" tIns="91425">
            <a:spAutoFit/>
          </a:bodyPr>
          <a:lstStyle/>
          <a:p>
            <a:pPr indent="-368300" lvl="0" marL="457200" marR="0" rtl="0" algn="l">
              <a:lnSpc>
                <a:spcPct val="100000"/>
              </a:lnSpc>
              <a:spcBef>
                <a:spcPts val="0"/>
              </a:spcBef>
              <a:spcAft>
                <a:spcPts val="0"/>
              </a:spcAft>
              <a:buClr>
                <a:schemeClr val="lt1"/>
              </a:buClr>
              <a:buSzPts val="2200"/>
              <a:buFont typeface="Comic Sans MS"/>
              <a:buChar char="●"/>
            </a:pPr>
            <a:r>
              <a:rPr b="0" i="0" lang="en-GB" sz="2200" u="none" cap="none" strike="noStrike">
                <a:solidFill>
                  <a:schemeClr val="lt1"/>
                </a:solidFill>
                <a:latin typeface="Comic Sans MS"/>
                <a:ea typeface="Comic Sans MS"/>
                <a:cs typeface="Comic Sans MS"/>
                <a:sym typeface="Comic Sans MS"/>
              </a:rPr>
              <a:t>Any kind of blurry text - search all possibilities, ie ikarvs, ikarus</a:t>
            </a:r>
            <a:endParaRPr b="0" i="0" sz="1500" u="sng" cap="none" strike="noStrike">
              <a:solidFill>
                <a:schemeClr val="lt1"/>
              </a:solidFill>
              <a:latin typeface="Comic Sans MS"/>
              <a:ea typeface="Comic Sans MS"/>
              <a:cs typeface="Comic Sans MS"/>
              <a:sym typeface="Comic Sans MS"/>
            </a:endParaRPr>
          </a:p>
        </p:txBody>
      </p:sp>
      <p:pic>
        <p:nvPicPr>
          <p:cNvPr id="410" name="Google Shape;410;g29104e82657_0_55"/>
          <p:cNvPicPr preferRelativeResize="0"/>
          <p:nvPr/>
        </p:nvPicPr>
        <p:blipFill rotWithShape="1">
          <a:blip r:embed="rId5">
            <a:alphaModFix/>
          </a:blip>
          <a:srcRect b="0" l="0" r="0" t="0"/>
          <a:stretch/>
        </p:blipFill>
        <p:spPr>
          <a:xfrm flipH="1">
            <a:off x="9578225" y="4459150"/>
            <a:ext cx="1302650" cy="1032500"/>
          </a:xfrm>
          <a:prstGeom prst="rect">
            <a:avLst/>
          </a:prstGeom>
          <a:noFill/>
          <a:ln>
            <a:noFill/>
          </a:ln>
        </p:spPr>
      </p:pic>
      <p:sp>
        <p:nvSpPr>
          <p:cNvPr id="411" name="Google Shape;411;g29104e82657_0_55"/>
          <p:cNvSpPr txBox="1"/>
          <p:nvPr/>
        </p:nvSpPr>
        <p:spPr>
          <a:xfrm>
            <a:off x="94100" y="5156450"/>
            <a:ext cx="10933800" cy="523200"/>
          </a:xfrm>
          <a:prstGeom prst="rect">
            <a:avLst/>
          </a:prstGeom>
          <a:noFill/>
          <a:ln>
            <a:noFill/>
          </a:ln>
        </p:spPr>
        <p:txBody>
          <a:bodyPr anchorCtr="0" anchor="t" bIns="91425" lIns="91425" spcFirstLastPara="1" rIns="91425" wrap="square" tIns="91425">
            <a:spAutoFit/>
          </a:bodyPr>
          <a:lstStyle/>
          <a:p>
            <a:pPr indent="-368300" lvl="0" marL="457200" marR="0" rtl="0" algn="l">
              <a:lnSpc>
                <a:spcPct val="100000"/>
              </a:lnSpc>
              <a:spcBef>
                <a:spcPts val="0"/>
              </a:spcBef>
              <a:spcAft>
                <a:spcPts val="0"/>
              </a:spcAft>
              <a:buClr>
                <a:schemeClr val="lt1"/>
              </a:buClr>
              <a:buSzPts val="2200"/>
              <a:buFont typeface="Comic Sans MS"/>
              <a:buChar char="●"/>
            </a:pPr>
            <a:r>
              <a:rPr b="0" i="0" lang="en-GB" sz="2200" u="none" cap="none" strike="noStrike">
                <a:solidFill>
                  <a:schemeClr val="lt1"/>
                </a:solidFill>
                <a:latin typeface="Comic Sans MS"/>
                <a:ea typeface="Comic Sans MS"/>
                <a:cs typeface="Comic Sans MS"/>
                <a:sym typeface="Comic Sans MS"/>
              </a:rPr>
              <a:t>Where did the image come from? Is this in itself a clue???</a:t>
            </a:r>
            <a:endParaRPr b="0" i="0" sz="1500" u="sng" cap="none" strike="noStrike">
              <a:solidFill>
                <a:schemeClr val="lt1"/>
              </a:solidFill>
              <a:latin typeface="Comic Sans MS"/>
              <a:ea typeface="Comic Sans MS"/>
              <a:cs typeface="Comic Sans MS"/>
              <a:sym typeface="Comic Sans MS"/>
            </a:endParaRPr>
          </a:p>
        </p:txBody>
      </p:sp>
      <p:sp>
        <p:nvSpPr>
          <p:cNvPr id="412" name="Google Shape;412;g29104e82657_0_55"/>
          <p:cNvSpPr txBox="1"/>
          <p:nvPr/>
        </p:nvSpPr>
        <p:spPr>
          <a:xfrm>
            <a:off x="796850" y="6154050"/>
            <a:ext cx="99855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GB" sz="1400" u="sng" cap="none" strike="noStrike">
                <a:solidFill>
                  <a:schemeClr val="hlink"/>
                </a:solidFill>
                <a:latin typeface="Comic Sans MS"/>
                <a:ea typeface="Comic Sans MS"/>
                <a:cs typeface="Comic Sans MS"/>
                <a:sym typeface="Comic Sans MS"/>
                <a:hlinkClick r:id="rId6"/>
              </a:rPr>
              <a:t>https://medium.com/quiztime/how-to-tell-the-geolocation-of-places-based-on-old-sources-using-osint-a-case-study-e44e0faed388</a:t>
            </a:r>
            <a:r>
              <a:rPr b="0" i="0" lang="en-GB" sz="1400" u="none" cap="none" strike="noStrike">
                <a:solidFill>
                  <a:srgbClr val="000000"/>
                </a:solidFill>
                <a:latin typeface="Comic Sans MS"/>
                <a:ea typeface="Comic Sans MS"/>
                <a:cs typeface="Comic Sans MS"/>
                <a:sym typeface="Comic Sans MS"/>
              </a:rPr>
              <a:t> </a:t>
            </a:r>
            <a:endParaRPr b="0" i="0" sz="1400" u="none" cap="none" strike="noStrike">
              <a:solidFill>
                <a:srgbClr val="000000"/>
              </a:solidFill>
              <a:latin typeface="Comic Sans MS"/>
              <a:ea typeface="Comic Sans MS"/>
              <a:cs typeface="Comic Sans MS"/>
              <a:sym typeface="Comic Sans MS"/>
            </a:endParaRPr>
          </a:p>
        </p:txBody>
      </p:sp>
      <p:sp>
        <p:nvSpPr>
          <p:cNvPr id="413" name="Google Shape;413;g29104e82657_0_55"/>
          <p:cNvSpPr txBox="1"/>
          <p:nvPr/>
        </p:nvSpPr>
        <p:spPr>
          <a:xfrm>
            <a:off x="94100" y="5471138"/>
            <a:ext cx="10933800" cy="523200"/>
          </a:xfrm>
          <a:prstGeom prst="rect">
            <a:avLst/>
          </a:prstGeom>
          <a:noFill/>
          <a:ln>
            <a:noFill/>
          </a:ln>
        </p:spPr>
        <p:txBody>
          <a:bodyPr anchorCtr="0" anchor="t" bIns="91425" lIns="91425" spcFirstLastPara="1" rIns="91425" wrap="square" tIns="91425">
            <a:spAutoFit/>
          </a:bodyPr>
          <a:lstStyle/>
          <a:p>
            <a:pPr indent="-368300" lvl="0" marL="457200" marR="0" rtl="0" algn="l">
              <a:lnSpc>
                <a:spcPct val="100000"/>
              </a:lnSpc>
              <a:spcBef>
                <a:spcPts val="0"/>
              </a:spcBef>
              <a:spcAft>
                <a:spcPts val="0"/>
              </a:spcAft>
              <a:buClr>
                <a:schemeClr val="lt1"/>
              </a:buClr>
              <a:buSzPts val="2200"/>
              <a:buFont typeface="Comic Sans MS"/>
              <a:buChar char="●"/>
            </a:pPr>
            <a:r>
              <a:rPr b="1" i="0" lang="en-GB" sz="2200" u="none" cap="none" strike="noStrike">
                <a:solidFill>
                  <a:schemeClr val="lt1"/>
                </a:solidFill>
                <a:latin typeface="Comic Sans MS"/>
                <a:ea typeface="Comic Sans MS"/>
                <a:cs typeface="Comic Sans MS"/>
                <a:sym typeface="Comic Sans MS"/>
              </a:rPr>
              <a:t>Never assume - confirm suspicions with proper evidence/another viewpoint</a:t>
            </a:r>
            <a:endParaRPr b="1" i="0" sz="1500" u="sng" cap="none" strike="noStrike">
              <a:solidFill>
                <a:schemeClr val="lt1"/>
              </a:solidFill>
              <a:latin typeface="Comic Sans MS"/>
              <a:ea typeface="Comic Sans MS"/>
              <a:cs typeface="Comic Sans MS"/>
              <a:sym typeface="Comic Sans M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pic>
        <p:nvPicPr>
          <p:cNvPr id="419" name="Google Shape;419;g29104e82657_0_64"/>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420" name="Google Shape;420;g29104e82657_0_64"/>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Dark Web</a:t>
            </a:r>
            <a:endParaRPr b="0" i="0" sz="2100" u="none" cap="none" strike="noStrike">
              <a:solidFill>
                <a:srgbClr val="FFFFFF"/>
              </a:solidFill>
              <a:latin typeface="Comic Sans MS"/>
              <a:ea typeface="Comic Sans MS"/>
              <a:cs typeface="Comic Sans MS"/>
              <a:sym typeface="Comic Sans MS"/>
            </a:endParaRPr>
          </a:p>
        </p:txBody>
      </p:sp>
      <p:sp>
        <p:nvSpPr>
          <p:cNvPr id="421" name="Google Shape;421;g29104e82657_0_64"/>
          <p:cNvSpPr txBox="1"/>
          <p:nvPr/>
        </p:nvSpPr>
        <p:spPr>
          <a:xfrm>
            <a:off x="889950" y="1384325"/>
            <a:ext cx="104121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Most obvious use for this is cybercrime investigations</a:t>
            </a:r>
            <a:endParaRPr b="0" i="0" sz="2500" u="sng" cap="none" strike="noStrike">
              <a:solidFill>
                <a:schemeClr val="lt1"/>
              </a:solidFill>
              <a:latin typeface="Comic Sans MS"/>
              <a:ea typeface="Comic Sans MS"/>
              <a:cs typeface="Comic Sans MS"/>
              <a:sym typeface="Comic Sans MS"/>
            </a:endParaRPr>
          </a:p>
        </p:txBody>
      </p:sp>
      <p:sp>
        <p:nvSpPr>
          <p:cNvPr id="422" name="Google Shape;422;g29104e82657_0_64"/>
          <p:cNvSpPr txBox="1"/>
          <p:nvPr/>
        </p:nvSpPr>
        <p:spPr>
          <a:xfrm>
            <a:off x="889950" y="2492750"/>
            <a:ext cx="109338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In corporate world - dark web monitoring - checking for breaches</a:t>
            </a:r>
            <a:endParaRPr b="0" i="0" sz="2500" u="sng" cap="none" strike="noStrike">
              <a:solidFill>
                <a:schemeClr val="lt1"/>
              </a:solidFill>
              <a:latin typeface="Comic Sans MS"/>
              <a:ea typeface="Comic Sans MS"/>
              <a:cs typeface="Comic Sans MS"/>
              <a:sym typeface="Comic Sans MS"/>
            </a:endParaRPr>
          </a:p>
        </p:txBody>
      </p:sp>
      <p:pic>
        <p:nvPicPr>
          <p:cNvPr id="423" name="Google Shape;423;g29104e82657_0_64"/>
          <p:cNvPicPr preferRelativeResize="0"/>
          <p:nvPr/>
        </p:nvPicPr>
        <p:blipFill rotWithShape="1">
          <a:blip r:embed="rId4">
            <a:alphaModFix/>
          </a:blip>
          <a:srcRect b="0" l="0" r="0" t="0"/>
          <a:stretch/>
        </p:blipFill>
        <p:spPr>
          <a:xfrm>
            <a:off x="3344950" y="3662450"/>
            <a:ext cx="5502095" cy="28907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23"/>
                                        </p:tgtEl>
                                        <p:attrNameLst>
                                          <p:attrName>style.visibility</p:attrName>
                                        </p:attrNameLst>
                                      </p:cBhvr>
                                      <p:to>
                                        <p:strVal val="visible"/>
                                      </p:to>
                                    </p:set>
                                    <p:anim calcmode="lin" valueType="num">
                                      <p:cBhvr additive="base">
                                        <p:cTn dur="1000"/>
                                        <p:tgtEl>
                                          <p:spTgt spid="42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pic>
        <p:nvPicPr>
          <p:cNvPr id="429" name="Google Shape;429;g29104e82657_0_92"/>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430" name="Google Shape;430;g29104e82657_0_92"/>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OSINT Tools</a:t>
            </a:r>
            <a:endParaRPr b="0" i="0" sz="2100" u="none" cap="none" strike="noStrike">
              <a:solidFill>
                <a:srgbClr val="FFFFFF"/>
              </a:solidFill>
              <a:latin typeface="Comic Sans MS"/>
              <a:ea typeface="Comic Sans MS"/>
              <a:cs typeface="Comic Sans MS"/>
              <a:sym typeface="Comic Sans MS"/>
            </a:endParaRPr>
          </a:p>
        </p:txBody>
      </p:sp>
      <p:sp>
        <p:nvSpPr>
          <p:cNvPr id="431" name="Google Shape;431;g29104e82657_0_92"/>
          <p:cNvSpPr txBox="1"/>
          <p:nvPr/>
        </p:nvSpPr>
        <p:spPr>
          <a:xfrm>
            <a:off x="889950" y="1384325"/>
            <a:ext cx="104121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A</a:t>
            </a:r>
            <a:r>
              <a:rPr lang="en-GB" sz="3200">
                <a:solidFill>
                  <a:schemeClr val="lt1"/>
                </a:solidFill>
                <a:latin typeface="Comic Sans MS"/>
                <a:ea typeface="Comic Sans MS"/>
                <a:cs typeface="Comic Sans MS"/>
                <a:sym typeface="Comic Sans MS"/>
              </a:rPr>
              <a:t> HUGE AMOUNT</a:t>
            </a:r>
            <a:r>
              <a:rPr b="0" i="0" lang="en-GB" sz="3200" u="none" cap="none" strike="noStrike">
                <a:solidFill>
                  <a:schemeClr val="lt1"/>
                </a:solidFill>
                <a:latin typeface="Comic Sans MS"/>
                <a:ea typeface="Comic Sans MS"/>
                <a:cs typeface="Comic Sans MS"/>
                <a:sym typeface="Comic Sans MS"/>
              </a:rPr>
              <a:t> of tools on GitHub - have a play with some!</a:t>
            </a:r>
            <a:endParaRPr b="0" i="0" sz="2500" u="sng" cap="none" strike="noStrike">
              <a:solidFill>
                <a:schemeClr val="lt1"/>
              </a:solidFill>
              <a:latin typeface="Comic Sans MS"/>
              <a:ea typeface="Comic Sans MS"/>
              <a:cs typeface="Comic Sans MS"/>
              <a:sym typeface="Comic Sans MS"/>
            </a:endParaRPr>
          </a:p>
        </p:txBody>
      </p:sp>
      <p:sp>
        <p:nvSpPr>
          <p:cNvPr id="432" name="Google Shape;432;g29104e82657_0_92"/>
          <p:cNvSpPr txBox="1"/>
          <p:nvPr/>
        </p:nvSpPr>
        <p:spPr>
          <a:xfrm>
            <a:off x="889950" y="2416550"/>
            <a:ext cx="10933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Some of the more well-known ones:</a:t>
            </a:r>
            <a:endParaRPr b="0" i="0" sz="2500" u="sng" cap="none" strike="noStrike">
              <a:solidFill>
                <a:schemeClr val="lt1"/>
              </a:solidFill>
              <a:latin typeface="Comic Sans MS"/>
              <a:ea typeface="Comic Sans MS"/>
              <a:cs typeface="Comic Sans MS"/>
              <a:sym typeface="Comic Sans MS"/>
            </a:endParaRPr>
          </a:p>
        </p:txBody>
      </p:sp>
      <p:sp>
        <p:nvSpPr>
          <p:cNvPr id="433" name="Google Shape;433;g29104e82657_0_92"/>
          <p:cNvSpPr txBox="1"/>
          <p:nvPr/>
        </p:nvSpPr>
        <p:spPr>
          <a:xfrm>
            <a:off x="889950" y="2941250"/>
            <a:ext cx="109338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TheHarvester - finds emails, subdomains and more from a given domain </a:t>
            </a:r>
            <a:endParaRPr b="0" i="0" sz="2500" u="sng" cap="none" strike="noStrike">
              <a:solidFill>
                <a:schemeClr val="lt1"/>
              </a:solidFill>
              <a:latin typeface="Comic Sans MS"/>
              <a:ea typeface="Comic Sans MS"/>
              <a:cs typeface="Comic Sans MS"/>
              <a:sym typeface="Comic Sans MS"/>
            </a:endParaRPr>
          </a:p>
        </p:txBody>
      </p:sp>
      <p:pic>
        <p:nvPicPr>
          <p:cNvPr id="434" name="Google Shape;434;g29104e82657_0_92"/>
          <p:cNvPicPr preferRelativeResize="0"/>
          <p:nvPr/>
        </p:nvPicPr>
        <p:blipFill rotWithShape="1">
          <a:blip r:embed="rId4">
            <a:alphaModFix/>
          </a:blip>
          <a:srcRect b="0" l="0" r="0" t="0"/>
          <a:stretch/>
        </p:blipFill>
        <p:spPr>
          <a:xfrm>
            <a:off x="5850300" y="3569850"/>
            <a:ext cx="6124575" cy="1057275"/>
          </a:xfrm>
          <a:prstGeom prst="rect">
            <a:avLst/>
          </a:prstGeom>
          <a:noFill/>
          <a:ln>
            <a:noFill/>
          </a:ln>
        </p:spPr>
      </p:pic>
      <p:sp>
        <p:nvSpPr>
          <p:cNvPr id="435" name="Google Shape;435;g29104e82657_0_92"/>
          <p:cNvSpPr txBox="1"/>
          <p:nvPr/>
        </p:nvSpPr>
        <p:spPr>
          <a:xfrm>
            <a:off x="889950" y="3950850"/>
            <a:ext cx="10933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Maltego - link analysis</a:t>
            </a:r>
            <a:endParaRPr b="0" i="0" sz="3200" u="none" cap="none" strike="noStrike">
              <a:solidFill>
                <a:schemeClr val="lt1"/>
              </a:solidFill>
              <a:latin typeface="Comic Sans MS"/>
              <a:ea typeface="Comic Sans MS"/>
              <a:cs typeface="Comic Sans MS"/>
              <a:sym typeface="Comic Sans MS"/>
            </a:endParaRPr>
          </a:p>
        </p:txBody>
      </p:sp>
      <p:sp>
        <p:nvSpPr>
          <p:cNvPr id="436" name="Google Shape;436;g29104e82657_0_92"/>
          <p:cNvSpPr txBox="1"/>
          <p:nvPr/>
        </p:nvSpPr>
        <p:spPr>
          <a:xfrm>
            <a:off x="889950" y="4498175"/>
            <a:ext cx="10933800" cy="6771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VirusTotal - file/URL checking</a:t>
            </a:r>
            <a:endParaRPr b="0" i="0" sz="3200" u="none" cap="none" strike="noStrike">
              <a:solidFill>
                <a:schemeClr val="lt1"/>
              </a:solidFill>
              <a:latin typeface="Comic Sans MS"/>
              <a:ea typeface="Comic Sans MS"/>
              <a:cs typeface="Comic Sans MS"/>
              <a:sym typeface="Comic Sans MS"/>
            </a:endParaRPr>
          </a:p>
        </p:txBody>
      </p:sp>
      <p:sp>
        <p:nvSpPr>
          <p:cNvPr id="437" name="Google Shape;437;g29104e82657_0_92"/>
          <p:cNvSpPr txBox="1"/>
          <p:nvPr/>
        </p:nvSpPr>
        <p:spPr>
          <a:xfrm>
            <a:off x="889950" y="5034125"/>
            <a:ext cx="10933800" cy="1169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Spiderfoot - similar to TheHarvester but on a</a:t>
            </a:r>
            <a:endParaRPr b="0" i="0" sz="3200" u="none" cap="none" strike="noStrike">
              <a:solidFill>
                <a:schemeClr val="lt1"/>
              </a:solidFill>
              <a:latin typeface="Comic Sans MS"/>
              <a:ea typeface="Comic Sans MS"/>
              <a:cs typeface="Comic Sans MS"/>
              <a:sym typeface="Comic Sans MS"/>
            </a:endParaRPr>
          </a:p>
          <a:p>
            <a:pPr indent="0" lvl="0" marL="457200" marR="0" rtl="0" algn="l">
              <a:lnSpc>
                <a:spcPct val="100000"/>
              </a:lnSpc>
              <a:spcBef>
                <a:spcPts val="0"/>
              </a:spcBef>
              <a:spcAft>
                <a:spcPts val="0"/>
              </a:spcAft>
              <a:buClr>
                <a:srgbClr val="000000"/>
              </a:buClr>
              <a:buSzPts val="3200"/>
              <a:buFont typeface="Arial"/>
              <a:buNone/>
            </a:pPr>
            <a:r>
              <a:rPr b="0" i="0" lang="en-GB" sz="3200" u="none" cap="none" strike="noStrike">
                <a:solidFill>
                  <a:schemeClr val="lt1"/>
                </a:solidFill>
                <a:latin typeface="Comic Sans MS"/>
                <a:ea typeface="Comic Sans MS"/>
                <a:cs typeface="Comic Sans MS"/>
                <a:sym typeface="Comic Sans MS"/>
              </a:rPr>
              <a:t>larger scale</a:t>
            </a:r>
            <a:endParaRPr b="0" i="0" sz="3200" u="none" cap="none" strike="noStrike">
              <a:solidFill>
                <a:schemeClr val="lt1"/>
              </a:solidFill>
              <a:latin typeface="Comic Sans MS"/>
              <a:ea typeface="Comic Sans MS"/>
              <a:cs typeface="Comic Sans MS"/>
              <a:sym typeface="Comic Sans M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3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g28b70ee4cf6_0_64"/>
          <p:cNvSpPr/>
          <p:nvPr/>
        </p:nvSpPr>
        <p:spPr>
          <a:xfrm>
            <a:off x="2147550" y="1711750"/>
            <a:ext cx="7896900" cy="43089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Calibri"/>
                <a:ea typeface="Calibri"/>
                <a:cs typeface="Calibri"/>
                <a:sym typeface="Calibri"/>
              </a:rPr>
              <a:t>c</a:t>
            </a:r>
            <a:endParaRPr b="0" i="0" sz="1400" u="none" cap="none" strike="noStrike">
              <a:solidFill>
                <a:srgbClr val="000000"/>
              </a:solidFill>
              <a:latin typeface="Calibri"/>
              <a:ea typeface="Calibri"/>
              <a:cs typeface="Calibri"/>
              <a:sym typeface="Calibri"/>
            </a:endParaRPr>
          </a:p>
        </p:txBody>
      </p:sp>
      <p:sp>
        <p:nvSpPr>
          <p:cNvPr id="444" name="Google Shape;444;g28b70ee4cf6_0_64"/>
          <p:cNvSpPr txBox="1"/>
          <p:nvPr/>
        </p:nvSpPr>
        <p:spPr>
          <a:xfrm>
            <a:off x="1536600" y="4956200"/>
            <a:ext cx="9118800" cy="1200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0" i="0" lang="en-GB" sz="2200" u="none" cap="none" strike="noStrike">
                <a:solidFill>
                  <a:schemeClr val="lt1"/>
                </a:solidFill>
                <a:latin typeface="Comic Sans MS"/>
                <a:ea typeface="Comic Sans MS"/>
                <a:cs typeface="Comic Sans MS"/>
                <a:sym typeface="Comic Sans MS"/>
              </a:rPr>
              <a:t>Can be found on the DMU Hackers GitHub under weekly_sessions\2023-2024\week_03\Tasks </a:t>
            </a:r>
            <a:endParaRPr b="0" i="0" sz="2200" u="none" cap="none" strike="noStrike">
              <a:solidFill>
                <a:schemeClr val="lt1"/>
              </a:solidFill>
              <a:latin typeface="Comic Sans MS"/>
              <a:ea typeface="Comic Sans MS"/>
              <a:cs typeface="Comic Sans MS"/>
              <a:sym typeface="Comic Sans MS"/>
            </a:endParaRPr>
          </a:p>
          <a:p>
            <a:pPr indent="0" lvl="0" marL="457200" marR="0" rtl="0" algn="l">
              <a:lnSpc>
                <a:spcPct val="100000"/>
              </a:lnSpc>
              <a:spcBef>
                <a:spcPts val="0"/>
              </a:spcBef>
              <a:spcAft>
                <a:spcPts val="0"/>
              </a:spcAft>
              <a:buClr>
                <a:srgbClr val="000000"/>
              </a:buClr>
              <a:buSzPts val="2200"/>
              <a:buFont typeface="Arial"/>
              <a:buNone/>
            </a:pPr>
            <a:r>
              <a:t/>
            </a:r>
            <a:endParaRPr b="0" i="0" sz="2200" u="none" cap="none" strike="noStrike">
              <a:solidFill>
                <a:schemeClr val="lt1"/>
              </a:solidFill>
              <a:latin typeface="Calibri"/>
              <a:ea typeface="Calibri"/>
              <a:cs typeface="Calibri"/>
              <a:sym typeface="Calibri"/>
            </a:endParaRPr>
          </a:p>
        </p:txBody>
      </p:sp>
      <p:pic>
        <p:nvPicPr>
          <p:cNvPr id="445" name="Google Shape;445;g28b70ee4cf6_0_64"/>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446" name="Google Shape;446;g28b70ee4cf6_0_64"/>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Today’s Task…</a:t>
            </a:r>
            <a:endParaRPr b="0" i="0" sz="4800" u="none" cap="none" strike="noStrike">
              <a:solidFill>
                <a:srgbClr val="FFFFFF"/>
              </a:solidFill>
              <a:latin typeface="Comic Sans MS"/>
              <a:ea typeface="Comic Sans MS"/>
              <a:cs typeface="Comic Sans MS"/>
              <a:sym typeface="Comic Sans MS"/>
            </a:endParaRPr>
          </a:p>
        </p:txBody>
      </p:sp>
      <p:pic>
        <p:nvPicPr>
          <p:cNvPr id="447" name="Google Shape;447;g28b70ee4cf6_0_64"/>
          <p:cNvPicPr preferRelativeResize="0"/>
          <p:nvPr/>
        </p:nvPicPr>
        <p:blipFill rotWithShape="1">
          <a:blip r:embed="rId4">
            <a:alphaModFix/>
          </a:blip>
          <a:srcRect b="0" l="0" r="0" t="0"/>
          <a:stretch/>
        </p:blipFill>
        <p:spPr>
          <a:xfrm>
            <a:off x="4623800" y="1936788"/>
            <a:ext cx="2944412" cy="294441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g28b70ee4cf6_0_151"/>
          <p:cNvSpPr/>
          <p:nvPr/>
        </p:nvSpPr>
        <p:spPr>
          <a:xfrm>
            <a:off x="2133150" y="322825"/>
            <a:ext cx="7925700" cy="8895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Calibri"/>
                <a:ea typeface="Calibri"/>
                <a:cs typeface="Calibri"/>
                <a:sym typeface="Calibri"/>
              </a:rPr>
              <a:t>c</a:t>
            </a:r>
            <a:endParaRPr b="0" i="0" sz="1400" u="none" cap="none" strike="noStrike">
              <a:solidFill>
                <a:srgbClr val="000000"/>
              </a:solidFill>
              <a:latin typeface="Calibri"/>
              <a:ea typeface="Calibri"/>
              <a:cs typeface="Calibri"/>
              <a:sym typeface="Calibri"/>
            </a:endParaRPr>
          </a:p>
        </p:txBody>
      </p:sp>
      <p:sp>
        <p:nvSpPr>
          <p:cNvPr id="454" name="Google Shape;454;g28b70ee4cf6_0_151"/>
          <p:cNvSpPr txBox="1"/>
          <p:nvPr/>
        </p:nvSpPr>
        <p:spPr>
          <a:xfrm>
            <a:off x="1536600" y="322825"/>
            <a:ext cx="9118800" cy="1400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2200"/>
              <a:buFont typeface="Arial"/>
              <a:buNone/>
            </a:pPr>
            <a:r>
              <a:rPr b="0" i="0" lang="en-GB" sz="2200" u="none" cap="none" strike="noStrike">
                <a:solidFill>
                  <a:schemeClr val="lt1"/>
                </a:solidFill>
                <a:latin typeface="Comic Sans MS"/>
                <a:ea typeface="Comic Sans MS"/>
                <a:cs typeface="Comic Sans MS"/>
                <a:sym typeface="Comic Sans MS"/>
              </a:rPr>
              <a:t>OSINT Challenges:</a:t>
            </a:r>
            <a:endParaRPr b="0" i="0" sz="2200" u="none" cap="none" strike="noStrike">
              <a:solidFill>
                <a:schemeClr val="lt1"/>
              </a:solidFill>
              <a:latin typeface="Comic Sans MS"/>
              <a:ea typeface="Comic Sans MS"/>
              <a:cs typeface="Comic Sans MS"/>
              <a:sym typeface="Comic Sans MS"/>
            </a:endParaRPr>
          </a:p>
          <a:p>
            <a:pPr indent="0" lvl="0" marL="0" marR="0" rtl="0" algn="ctr">
              <a:lnSpc>
                <a:spcPct val="100000"/>
              </a:lnSpc>
              <a:spcBef>
                <a:spcPts val="0"/>
              </a:spcBef>
              <a:spcAft>
                <a:spcPts val="0"/>
              </a:spcAft>
              <a:buClr>
                <a:schemeClr val="dk1"/>
              </a:buClr>
              <a:buSzPts val="2200"/>
              <a:buFont typeface="Arial"/>
              <a:buNone/>
            </a:pPr>
            <a:r>
              <a:rPr lang="en-GB" sz="1300" u="sng">
                <a:solidFill>
                  <a:schemeClr val="hlink"/>
                </a:solidFill>
                <a:latin typeface="Comic Sans MS"/>
                <a:ea typeface="Comic Sans MS"/>
                <a:cs typeface="Comic Sans MS"/>
                <a:sym typeface="Comic Sans MS"/>
                <a:hlinkClick r:id="rId3"/>
              </a:rPr>
              <a:t>https://github.com/DMUHackers/weekly_sessions/tree/master/2023-2024/week_03/tasks</a:t>
            </a:r>
            <a:r>
              <a:rPr lang="en-GB" sz="1300">
                <a:solidFill>
                  <a:schemeClr val="lt1"/>
                </a:solidFill>
                <a:latin typeface="Comic Sans MS"/>
                <a:ea typeface="Comic Sans MS"/>
                <a:cs typeface="Comic Sans MS"/>
                <a:sym typeface="Comic Sans MS"/>
              </a:rPr>
              <a:t> </a:t>
            </a:r>
            <a:endParaRPr sz="1300">
              <a:solidFill>
                <a:schemeClr val="lt1"/>
              </a:solidFill>
              <a:latin typeface="Comic Sans MS"/>
              <a:ea typeface="Comic Sans MS"/>
              <a:cs typeface="Comic Sans MS"/>
              <a:sym typeface="Comic Sans MS"/>
            </a:endParaRPr>
          </a:p>
          <a:p>
            <a:pPr indent="0" lvl="0" marL="457200" marR="0" rtl="0" algn="l">
              <a:lnSpc>
                <a:spcPct val="100000"/>
              </a:lnSpc>
              <a:spcBef>
                <a:spcPts val="0"/>
              </a:spcBef>
              <a:spcAft>
                <a:spcPts val="0"/>
              </a:spcAft>
              <a:buClr>
                <a:schemeClr val="dk1"/>
              </a:buClr>
              <a:buSzPts val="2200"/>
              <a:buFont typeface="Arial"/>
              <a:buNone/>
            </a:pPr>
            <a:r>
              <a:t/>
            </a:r>
            <a:endParaRPr b="0" i="0" sz="2200" u="none" cap="none" strike="noStrike">
              <a:solidFill>
                <a:schemeClr val="lt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2200"/>
              <a:buFont typeface="Arial"/>
              <a:buNone/>
            </a:pPr>
            <a:r>
              <a:t/>
            </a:r>
            <a:endParaRPr b="0" i="0" sz="2200" u="none" cap="none" strike="noStrike">
              <a:solidFill>
                <a:schemeClr val="lt1"/>
              </a:solidFill>
              <a:latin typeface="Comic Sans MS"/>
              <a:ea typeface="Comic Sans MS"/>
              <a:cs typeface="Comic Sans MS"/>
              <a:sym typeface="Comic Sans MS"/>
            </a:endParaRPr>
          </a:p>
        </p:txBody>
      </p:sp>
      <p:pic>
        <p:nvPicPr>
          <p:cNvPr id="455" name="Google Shape;455;g28b70ee4cf6_0_151"/>
          <p:cNvPicPr preferRelativeResize="0"/>
          <p:nvPr/>
        </p:nvPicPr>
        <p:blipFill rotWithShape="1">
          <a:blip r:embed="rId4">
            <a:alphaModFix/>
          </a:blip>
          <a:srcRect b="0" l="0" r="0" t="0"/>
          <a:stretch/>
        </p:blipFill>
        <p:spPr>
          <a:xfrm>
            <a:off x="10838330" y="5233940"/>
            <a:ext cx="1171969" cy="1365944"/>
          </a:xfrm>
          <a:prstGeom prst="rect">
            <a:avLst/>
          </a:prstGeom>
          <a:noFill/>
          <a:ln>
            <a:noFill/>
          </a:ln>
        </p:spPr>
      </p:pic>
      <p:pic>
        <p:nvPicPr>
          <p:cNvPr id="456" name="Google Shape;456;g28b70ee4cf6_0_151"/>
          <p:cNvPicPr preferRelativeResize="0"/>
          <p:nvPr/>
        </p:nvPicPr>
        <p:blipFill>
          <a:blip r:embed="rId5">
            <a:alphaModFix/>
          </a:blip>
          <a:stretch>
            <a:fillRect/>
          </a:stretch>
        </p:blipFill>
        <p:spPr>
          <a:xfrm>
            <a:off x="4317713" y="1432975"/>
            <a:ext cx="3556583" cy="50297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g28df816b354_0_3"/>
          <p:cNvSpPr/>
          <p:nvPr/>
        </p:nvSpPr>
        <p:spPr>
          <a:xfrm>
            <a:off x="1536600" y="2192200"/>
            <a:ext cx="9170700" cy="15429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Calibri"/>
                <a:ea typeface="Calibri"/>
                <a:cs typeface="Calibri"/>
                <a:sym typeface="Calibri"/>
              </a:rPr>
              <a:t>c</a:t>
            </a:r>
            <a:endParaRPr b="0" i="0" sz="1400" u="none" cap="none" strike="noStrike">
              <a:solidFill>
                <a:srgbClr val="000000"/>
              </a:solidFill>
              <a:latin typeface="Calibri"/>
              <a:ea typeface="Calibri"/>
              <a:cs typeface="Calibri"/>
              <a:sym typeface="Calibri"/>
            </a:endParaRPr>
          </a:p>
        </p:txBody>
      </p:sp>
      <p:sp>
        <p:nvSpPr>
          <p:cNvPr id="463" name="Google Shape;463;g28df816b354_0_3"/>
          <p:cNvSpPr txBox="1"/>
          <p:nvPr/>
        </p:nvSpPr>
        <p:spPr>
          <a:xfrm>
            <a:off x="1536600" y="2192200"/>
            <a:ext cx="9118800" cy="1985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2200"/>
              <a:buFont typeface="Arial"/>
              <a:buNone/>
            </a:pPr>
            <a:r>
              <a:rPr lang="en-GB" sz="3900">
                <a:solidFill>
                  <a:schemeClr val="lt1"/>
                </a:solidFill>
                <a:latin typeface="Comic Sans MS"/>
                <a:ea typeface="Comic Sans MS"/>
                <a:cs typeface="Comic Sans MS"/>
                <a:sym typeface="Comic Sans MS"/>
              </a:rPr>
              <a:t>Answers and/or solutions are located inside the tasks folder</a:t>
            </a:r>
            <a:endParaRPr b="0" i="0" sz="3900" u="none" cap="none" strike="noStrike">
              <a:solidFill>
                <a:schemeClr val="lt1"/>
              </a:solidFill>
              <a:latin typeface="Calibri"/>
              <a:ea typeface="Calibri"/>
              <a:cs typeface="Calibri"/>
              <a:sym typeface="Calibri"/>
            </a:endParaRPr>
          </a:p>
          <a:p>
            <a:pPr indent="0" lvl="0" marL="457200" marR="0" rtl="0" algn="ctr">
              <a:lnSpc>
                <a:spcPct val="100000"/>
              </a:lnSpc>
              <a:spcBef>
                <a:spcPts val="0"/>
              </a:spcBef>
              <a:spcAft>
                <a:spcPts val="0"/>
              </a:spcAft>
              <a:buClr>
                <a:srgbClr val="000000"/>
              </a:buClr>
              <a:buSzPts val="2200"/>
              <a:buFont typeface="Arial"/>
              <a:buNone/>
            </a:pPr>
            <a:r>
              <a:t/>
            </a:r>
            <a:endParaRPr b="0" i="0" sz="3900" u="none" cap="none" strike="noStrike">
              <a:solidFill>
                <a:schemeClr val="lt1"/>
              </a:solidFill>
              <a:latin typeface="Comic Sans MS"/>
              <a:ea typeface="Comic Sans MS"/>
              <a:cs typeface="Comic Sans MS"/>
              <a:sym typeface="Comic Sans MS"/>
            </a:endParaRPr>
          </a:p>
        </p:txBody>
      </p:sp>
      <p:pic>
        <p:nvPicPr>
          <p:cNvPr id="464" name="Google Shape;464;g28df816b354_0_3"/>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pic>
        <p:nvPicPr>
          <p:cNvPr id="470" name="Google Shape;470;g28b70ee4cf6_0_250"/>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471" name="Google Shape;471;g28b70ee4cf6_0_250"/>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Resources</a:t>
            </a:r>
            <a:endParaRPr b="0" i="0" sz="4800" u="none" cap="none" strike="noStrike">
              <a:solidFill>
                <a:srgbClr val="FFFFFF"/>
              </a:solidFill>
              <a:latin typeface="Comic Sans MS"/>
              <a:ea typeface="Comic Sans MS"/>
              <a:cs typeface="Comic Sans MS"/>
              <a:sym typeface="Comic Sans MS"/>
            </a:endParaRPr>
          </a:p>
        </p:txBody>
      </p:sp>
      <p:sp>
        <p:nvSpPr>
          <p:cNvPr id="472" name="Google Shape;472;g28b70ee4cf6_0_250"/>
          <p:cNvSpPr txBox="1"/>
          <p:nvPr/>
        </p:nvSpPr>
        <p:spPr>
          <a:xfrm>
            <a:off x="1536600" y="1879950"/>
            <a:ext cx="9118800" cy="39405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sng" cap="none" strike="noStrike">
                <a:solidFill>
                  <a:schemeClr val="hlink"/>
                </a:solidFill>
                <a:latin typeface="Comic Sans MS"/>
                <a:ea typeface="Comic Sans MS"/>
                <a:cs typeface="Comic Sans MS"/>
                <a:sym typeface="Comic Sans MS"/>
                <a:hlinkClick r:id="rId4"/>
              </a:rPr>
              <a:t>exiftool</a:t>
            </a:r>
            <a:endParaRPr b="0" i="0" sz="3200" u="none" cap="none" strike="noStrike">
              <a:solidFill>
                <a:schemeClr val="lt1"/>
              </a:solidFill>
              <a:latin typeface="Comic Sans MS"/>
              <a:ea typeface="Comic Sans MS"/>
              <a:cs typeface="Comic Sans MS"/>
              <a:sym typeface="Comic Sans MS"/>
            </a:endParaRPr>
          </a:p>
          <a:p>
            <a:pPr indent="-431800" lvl="0" marL="457200" marR="0" rtl="0" algn="l">
              <a:lnSpc>
                <a:spcPct val="100000"/>
              </a:lnSpc>
              <a:spcBef>
                <a:spcPts val="0"/>
              </a:spcBef>
              <a:spcAft>
                <a:spcPts val="0"/>
              </a:spcAft>
              <a:buClr>
                <a:schemeClr val="lt1"/>
              </a:buClr>
              <a:buSzPts val="3200"/>
              <a:buFont typeface="Comic Sans MS"/>
              <a:buChar char="●"/>
            </a:pPr>
            <a:r>
              <a:rPr lang="en-GB" sz="3200">
                <a:solidFill>
                  <a:schemeClr val="lt1"/>
                </a:solidFill>
                <a:latin typeface="Comic Sans MS"/>
                <a:ea typeface="Comic Sans MS"/>
                <a:cs typeface="Comic Sans MS"/>
                <a:sym typeface="Comic Sans MS"/>
              </a:rPr>
              <a:t>w</a:t>
            </a:r>
            <a:r>
              <a:rPr b="0" i="0" lang="en-GB" sz="3200" u="none" cap="none" strike="noStrike">
                <a:solidFill>
                  <a:schemeClr val="lt1"/>
                </a:solidFill>
                <a:latin typeface="Comic Sans MS"/>
                <a:ea typeface="Comic Sans MS"/>
                <a:cs typeface="Comic Sans MS"/>
                <a:sym typeface="Comic Sans MS"/>
              </a:rPr>
              <a:t>hatsmyname.app </a:t>
            </a:r>
            <a:r>
              <a:rPr b="0" i="0" lang="en-GB" sz="3200" u="sng" cap="none" strike="noStrike">
                <a:solidFill>
                  <a:schemeClr val="hlink"/>
                </a:solidFill>
                <a:latin typeface="Comic Sans MS"/>
                <a:ea typeface="Comic Sans MS"/>
                <a:cs typeface="Comic Sans MS"/>
                <a:sym typeface="Comic Sans MS"/>
                <a:hlinkClick r:id="rId5"/>
              </a:rPr>
              <a:t>username OSINT tool</a:t>
            </a:r>
            <a:endParaRPr b="0" i="0" sz="3200" u="none" cap="none" strike="noStrike">
              <a:solidFill>
                <a:schemeClr val="lt1"/>
              </a:solidFill>
              <a:latin typeface="Comic Sans MS"/>
              <a:ea typeface="Comic Sans MS"/>
              <a:cs typeface="Comic Sans MS"/>
              <a:sym typeface="Comic Sans MS"/>
            </a:endParaRPr>
          </a:p>
          <a:p>
            <a:pPr indent="-431800" lvl="0" marL="457200" marR="0" rtl="0" algn="l">
              <a:lnSpc>
                <a:spcPct val="100000"/>
              </a:lnSpc>
              <a:spcBef>
                <a:spcPts val="0"/>
              </a:spcBef>
              <a:spcAft>
                <a:spcPts val="0"/>
              </a:spcAft>
              <a:buClr>
                <a:schemeClr val="lt1"/>
              </a:buClr>
              <a:buSzPts val="3200"/>
              <a:buFont typeface="Comic Sans MS"/>
              <a:buChar char="●"/>
            </a:pPr>
            <a:r>
              <a:rPr b="0" i="0" lang="en-GB" sz="3200" u="sng" cap="none" strike="noStrike">
                <a:solidFill>
                  <a:schemeClr val="hlink"/>
                </a:solidFill>
                <a:latin typeface="Comic Sans MS"/>
                <a:ea typeface="Comic Sans MS"/>
                <a:cs typeface="Comic Sans MS"/>
                <a:sym typeface="Comic Sans MS"/>
                <a:hlinkClick r:id="rId6"/>
              </a:rPr>
              <a:t>List of 'juicy' google search terms</a:t>
            </a:r>
            <a:endParaRPr b="0" i="0" sz="1400" u="none" cap="none" strike="noStrike">
              <a:solidFill>
                <a:schemeClr val="lt1"/>
              </a:solidFill>
              <a:latin typeface="Comic Sans MS"/>
              <a:ea typeface="Comic Sans MS"/>
              <a:cs typeface="Comic Sans MS"/>
              <a:sym typeface="Comic Sans MS"/>
            </a:endParaRPr>
          </a:p>
          <a:p>
            <a:pPr indent="-431800" lvl="0" marL="457200" marR="0" rtl="0" algn="l">
              <a:lnSpc>
                <a:spcPct val="100000"/>
              </a:lnSpc>
              <a:spcBef>
                <a:spcPts val="0"/>
              </a:spcBef>
              <a:spcAft>
                <a:spcPts val="0"/>
              </a:spcAft>
              <a:buClr>
                <a:schemeClr val="lt1"/>
              </a:buClr>
              <a:buSzPts val="3200"/>
              <a:buFont typeface="Comic Sans MS"/>
              <a:buChar char="●"/>
            </a:pPr>
            <a:r>
              <a:rPr b="0" i="0" lang="en-GB" sz="2900" u="sng" cap="none" strike="noStrike">
                <a:solidFill>
                  <a:schemeClr val="hlink"/>
                </a:solidFill>
                <a:latin typeface="Comic Sans MS"/>
                <a:ea typeface="Comic Sans MS"/>
                <a:cs typeface="Comic Sans MS"/>
                <a:sym typeface="Comic Sans MS"/>
                <a:hlinkClick r:id="rId7"/>
              </a:rPr>
              <a:t>TryHackMe referral link</a:t>
            </a:r>
            <a:endParaRPr sz="2900">
              <a:solidFill>
                <a:schemeClr val="lt1"/>
              </a:solidFill>
              <a:latin typeface="Comic Sans MS"/>
              <a:ea typeface="Comic Sans MS"/>
              <a:cs typeface="Comic Sans MS"/>
              <a:sym typeface="Comic Sans MS"/>
            </a:endParaRPr>
          </a:p>
          <a:p>
            <a:pPr indent="-412750" lvl="0" marL="457200" marR="0" rtl="0" algn="l">
              <a:lnSpc>
                <a:spcPct val="100000"/>
              </a:lnSpc>
              <a:spcBef>
                <a:spcPts val="0"/>
              </a:spcBef>
              <a:spcAft>
                <a:spcPts val="0"/>
              </a:spcAft>
              <a:buClr>
                <a:schemeClr val="lt1"/>
              </a:buClr>
              <a:buSzPts val="2900"/>
              <a:buFont typeface="Comic Sans MS"/>
              <a:buChar char="●"/>
            </a:pPr>
            <a:r>
              <a:rPr lang="en-GB" sz="2900" u="sng">
                <a:solidFill>
                  <a:schemeClr val="hlink"/>
                </a:solidFill>
                <a:latin typeface="Comic Sans MS"/>
                <a:ea typeface="Comic Sans MS"/>
                <a:cs typeface="Comic Sans MS"/>
                <a:sym typeface="Comic Sans MS"/>
                <a:hlinkClick r:id="rId8"/>
              </a:rPr>
              <a:t>OSINT Cheatsheet</a:t>
            </a:r>
            <a:endParaRPr sz="2900">
              <a:solidFill>
                <a:schemeClr val="lt1"/>
              </a:solidFill>
              <a:latin typeface="Comic Sans MS"/>
              <a:ea typeface="Comic Sans MS"/>
              <a:cs typeface="Comic Sans MS"/>
              <a:sym typeface="Comic Sans MS"/>
            </a:endParaRPr>
          </a:p>
          <a:p>
            <a:pPr indent="0" lvl="0" marL="0" marR="0" rtl="0" algn="l">
              <a:lnSpc>
                <a:spcPct val="100000"/>
              </a:lnSpc>
              <a:spcBef>
                <a:spcPts val="0"/>
              </a:spcBef>
              <a:spcAft>
                <a:spcPts val="0"/>
              </a:spcAft>
              <a:buNone/>
            </a:pPr>
            <a:r>
              <a:t/>
            </a:r>
            <a:endParaRPr sz="2900">
              <a:solidFill>
                <a:schemeClr val="lt1"/>
              </a:solidFill>
              <a:latin typeface="Comic Sans MS"/>
              <a:ea typeface="Comic Sans MS"/>
              <a:cs typeface="Comic Sans MS"/>
              <a:sym typeface="Comic Sans MS"/>
            </a:endParaRPr>
          </a:p>
          <a:p>
            <a:pPr indent="-412750" lvl="0" marL="457200" marR="0" rtl="0" algn="l">
              <a:lnSpc>
                <a:spcPct val="100000"/>
              </a:lnSpc>
              <a:spcBef>
                <a:spcPts val="0"/>
              </a:spcBef>
              <a:spcAft>
                <a:spcPts val="0"/>
              </a:spcAft>
              <a:buClr>
                <a:schemeClr val="lt1"/>
              </a:buClr>
              <a:buSzPts val="2900"/>
              <a:buFont typeface="Comic Sans MS"/>
              <a:buChar char="●"/>
            </a:pPr>
            <a:r>
              <a:rPr lang="en-GB" sz="2900" u="sng">
                <a:solidFill>
                  <a:schemeClr val="hlink"/>
                </a:solidFill>
                <a:latin typeface="Comic Sans MS"/>
                <a:ea typeface="Comic Sans MS"/>
                <a:cs typeface="Comic Sans MS"/>
                <a:sym typeface="Comic Sans MS"/>
                <a:hlinkClick r:id="rId9"/>
              </a:rPr>
              <a:t>Geolocation - Example 1</a:t>
            </a:r>
            <a:endParaRPr sz="2900">
              <a:solidFill>
                <a:schemeClr val="lt1"/>
              </a:solidFill>
              <a:latin typeface="Comic Sans MS"/>
              <a:ea typeface="Comic Sans MS"/>
              <a:cs typeface="Comic Sans MS"/>
              <a:sym typeface="Comic Sans MS"/>
            </a:endParaRPr>
          </a:p>
          <a:p>
            <a:pPr indent="-412750" lvl="0" marL="457200" marR="0" rtl="0" algn="l">
              <a:lnSpc>
                <a:spcPct val="100000"/>
              </a:lnSpc>
              <a:spcBef>
                <a:spcPts val="0"/>
              </a:spcBef>
              <a:spcAft>
                <a:spcPts val="0"/>
              </a:spcAft>
              <a:buClr>
                <a:schemeClr val="lt1"/>
              </a:buClr>
              <a:buSzPts val="2900"/>
              <a:buFont typeface="Comic Sans MS"/>
              <a:buChar char="●"/>
            </a:pPr>
            <a:r>
              <a:rPr lang="en-GB" sz="2900" u="sng">
                <a:solidFill>
                  <a:schemeClr val="hlink"/>
                </a:solidFill>
                <a:latin typeface="Comic Sans MS"/>
                <a:ea typeface="Comic Sans MS"/>
                <a:cs typeface="Comic Sans MS"/>
                <a:sym typeface="Comic Sans MS"/>
                <a:hlinkClick r:id="rId10"/>
              </a:rPr>
              <a:t>Geolocation - Example 2</a:t>
            </a:r>
            <a:endParaRPr sz="2900">
              <a:solidFill>
                <a:schemeClr val="lt1"/>
              </a:solidFill>
              <a:latin typeface="Comic Sans MS"/>
              <a:ea typeface="Comic Sans MS"/>
              <a:cs typeface="Comic Sans MS"/>
              <a:sym typeface="Comic Sans M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72"/>
                                        </p:tgtEl>
                                        <p:attrNameLst>
                                          <p:attrName>style.visibility</p:attrName>
                                        </p:attrNameLst>
                                      </p:cBhvr>
                                      <p:to>
                                        <p:strVal val="visible"/>
                                      </p:to>
                                    </p:set>
                                    <p:anim calcmode="lin" valueType="num">
                                      <p:cBhvr additive="base">
                                        <p:cTn dur="1000"/>
                                        <p:tgtEl>
                                          <p:spTgt spid="47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pic>
        <p:nvPicPr>
          <p:cNvPr id="478" name="Google Shape;478;g28820c82b6f_1_120"/>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pic>
        <p:nvPicPr>
          <p:cNvPr id="479" name="Google Shape;479;g28820c82b6f_1_120"/>
          <p:cNvPicPr preferRelativeResize="0"/>
          <p:nvPr/>
        </p:nvPicPr>
        <p:blipFill rotWithShape="1">
          <a:blip r:embed="rId4">
            <a:alphaModFix/>
          </a:blip>
          <a:srcRect b="0" l="0" r="0" t="0"/>
          <a:stretch/>
        </p:blipFill>
        <p:spPr>
          <a:xfrm>
            <a:off x="2661575" y="1497137"/>
            <a:ext cx="6868850" cy="3863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2901882df54_1_20"/>
          <p:cNvSpPr txBox="1"/>
          <p:nvPr/>
        </p:nvSpPr>
        <p:spPr>
          <a:xfrm>
            <a:off x="12560" y="0"/>
            <a:ext cx="12192000" cy="6864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n-GB" sz="1400" u="none" cap="none" strike="noStrike">
                <a:solidFill>
                  <a:srgbClr val="434343"/>
                </a:solidFill>
                <a:latin typeface="Calibri"/>
                <a:ea typeface="Calibri"/>
                <a:cs typeface="Calibri"/>
                <a:sym typeface="Calibri"/>
              </a:rPr>
              <a:t>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 Cyber FirstCyber</a:t>
            </a:r>
            <a:endParaRPr b="0" i="0" sz="1400" u="none" cap="none" strike="noStrike">
              <a:solidFill>
                <a:srgbClr val="434343"/>
              </a:solidFill>
              <a:latin typeface="Calibri"/>
              <a:ea typeface="Calibri"/>
              <a:cs typeface="Calibri"/>
              <a:sym typeface="Calibri"/>
            </a:endParaRPr>
          </a:p>
        </p:txBody>
      </p:sp>
      <p:pic>
        <p:nvPicPr>
          <p:cNvPr id="182" name="Google Shape;182;g2901882df54_1_20"/>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183" name="Google Shape;183;g2901882df54_1_20"/>
          <p:cNvSpPr txBox="1"/>
          <p:nvPr/>
        </p:nvSpPr>
        <p:spPr>
          <a:xfrm>
            <a:off x="192450" y="27847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CyberFirst</a:t>
            </a:r>
            <a:endParaRPr b="0" i="0" sz="4800" u="none" cap="none" strike="noStrike">
              <a:solidFill>
                <a:srgbClr val="FFFFFF"/>
              </a:solidFill>
              <a:latin typeface="Comic Sans MS"/>
              <a:ea typeface="Comic Sans MS"/>
              <a:cs typeface="Comic Sans MS"/>
              <a:sym typeface="Comic Sans MS"/>
            </a:endParaRPr>
          </a:p>
        </p:txBody>
      </p:sp>
      <p:sp>
        <p:nvSpPr>
          <p:cNvPr id="184" name="Google Shape;184;g2901882df54_1_20"/>
          <p:cNvSpPr txBox="1"/>
          <p:nvPr/>
        </p:nvSpPr>
        <p:spPr>
          <a:xfrm>
            <a:off x="858550" y="3591150"/>
            <a:ext cx="10500000" cy="677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GB" sz="3200" u="sng">
                <a:solidFill>
                  <a:schemeClr val="hlink"/>
                </a:solidFill>
                <a:latin typeface="Comic Sans MS"/>
                <a:ea typeface="Comic Sans MS"/>
                <a:cs typeface="Comic Sans MS"/>
                <a:sym typeface="Comic Sans MS"/>
                <a:hlinkClick r:id="rId4"/>
              </a:rPr>
              <a:t>cyberfirst@dmu.ac.uk</a:t>
            </a:r>
            <a:r>
              <a:rPr lang="en-GB" sz="3200">
                <a:solidFill>
                  <a:schemeClr val="lt1"/>
                </a:solidFill>
                <a:latin typeface="Comic Sans MS"/>
                <a:ea typeface="Comic Sans MS"/>
                <a:cs typeface="Comic Sans MS"/>
                <a:sym typeface="Comic Sans MS"/>
              </a:rPr>
              <a:t> or </a:t>
            </a:r>
            <a:r>
              <a:rPr lang="en-GB" sz="3200" u="sng">
                <a:solidFill>
                  <a:schemeClr val="hlink"/>
                </a:solidFill>
                <a:latin typeface="Comic Sans MS"/>
                <a:ea typeface="Comic Sans MS"/>
                <a:cs typeface="Comic Sans MS"/>
                <a:sym typeface="Comic Sans MS"/>
                <a:hlinkClick r:id="rId5"/>
              </a:rPr>
              <a:t>sarah.hd@dmu.ac.uk</a:t>
            </a:r>
            <a:r>
              <a:rPr lang="en-GB" sz="3200">
                <a:solidFill>
                  <a:schemeClr val="lt1"/>
                </a:solidFill>
                <a:latin typeface="Comic Sans MS"/>
                <a:ea typeface="Comic Sans MS"/>
                <a:cs typeface="Comic Sans MS"/>
                <a:sym typeface="Comic Sans MS"/>
              </a:rPr>
              <a:t> </a:t>
            </a:r>
            <a:endParaRPr b="0" i="0" sz="3200" u="none" cap="none" strike="noStrike">
              <a:solidFill>
                <a:schemeClr val="lt1"/>
              </a:solidFill>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28b70ee4cf6_0_6"/>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CTF Club</a:t>
            </a:r>
            <a:endParaRPr b="0" i="0" sz="4800" u="none" cap="none" strike="noStrike">
              <a:solidFill>
                <a:srgbClr val="FFFFFF"/>
              </a:solidFill>
              <a:latin typeface="Comic Sans MS"/>
              <a:ea typeface="Comic Sans MS"/>
              <a:cs typeface="Comic Sans MS"/>
              <a:sym typeface="Comic Sans MS"/>
            </a:endParaRPr>
          </a:p>
        </p:txBody>
      </p:sp>
      <p:sp>
        <p:nvSpPr>
          <p:cNvPr id="191" name="Google Shape;191;g28b70ee4cf6_0_6"/>
          <p:cNvSpPr txBox="1"/>
          <p:nvPr/>
        </p:nvSpPr>
        <p:spPr>
          <a:xfrm>
            <a:off x="1147225" y="1460800"/>
            <a:ext cx="10798200" cy="3570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200"/>
              <a:buFont typeface="Arial"/>
              <a:buNone/>
            </a:pPr>
            <a:r>
              <a:rPr b="0" i="0" lang="en-GB" sz="3200" u="none" cap="none" strike="noStrike">
                <a:solidFill>
                  <a:schemeClr val="lt1"/>
                </a:solidFill>
                <a:latin typeface="Comic Sans MS"/>
                <a:ea typeface="Comic Sans MS"/>
                <a:cs typeface="Comic Sans MS"/>
                <a:sym typeface="Comic Sans MS"/>
              </a:rPr>
              <a:t>WHAT IS CTF CLUB????</a:t>
            </a:r>
            <a:endParaRPr b="0" i="0" sz="3200" u="none" cap="none" strike="noStrike">
              <a:solidFill>
                <a:schemeClr val="lt1"/>
              </a:solidFill>
              <a:latin typeface="Comic Sans MS"/>
              <a:ea typeface="Comic Sans MS"/>
              <a:cs typeface="Comic Sans MS"/>
              <a:sym typeface="Comic Sans MS"/>
            </a:endParaRPr>
          </a:p>
          <a:p>
            <a:pPr indent="-419100" lvl="0" marL="457200" marR="0" rtl="0" algn="l">
              <a:lnSpc>
                <a:spcPct val="100000"/>
              </a:lnSpc>
              <a:spcBef>
                <a:spcPts val="0"/>
              </a:spcBef>
              <a:spcAft>
                <a:spcPts val="0"/>
              </a:spcAft>
              <a:buClr>
                <a:schemeClr val="lt1"/>
              </a:buClr>
              <a:buSzPts val="3000"/>
              <a:buFont typeface="Comic Sans MS"/>
              <a:buChar char="●"/>
            </a:pPr>
            <a:r>
              <a:rPr b="0" i="0" lang="en-GB" sz="3000" u="none" cap="none" strike="noStrike">
                <a:solidFill>
                  <a:schemeClr val="lt1"/>
                </a:solidFill>
                <a:latin typeface="Comic Sans MS"/>
                <a:ea typeface="Comic Sans MS"/>
                <a:cs typeface="Comic Sans MS"/>
                <a:sym typeface="Comic Sans MS"/>
              </a:rPr>
              <a:t>Meet up every wednesday from 2pm</a:t>
            </a:r>
            <a:endParaRPr b="0" i="0" sz="3000" u="none" cap="none" strike="noStrike">
              <a:solidFill>
                <a:schemeClr val="lt1"/>
              </a:solidFill>
              <a:latin typeface="Comic Sans MS"/>
              <a:ea typeface="Comic Sans MS"/>
              <a:cs typeface="Comic Sans MS"/>
              <a:sym typeface="Comic Sans MS"/>
            </a:endParaRPr>
          </a:p>
          <a:p>
            <a:pPr indent="-419100" lvl="0" marL="457200" marR="0" rtl="0" algn="l">
              <a:lnSpc>
                <a:spcPct val="100000"/>
              </a:lnSpc>
              <a:spcBef>
                <a:spcPts val="0"/>
              </a:spcBef>
              <a:spcAft>
                <a:spcPts val="0"/>
              </a:spcAft>
              <a:buClr>
                <a:schemeClr val="lt1"/>
              </a:buClr>
              <a:buSzPts val="3000"/>
              <a:buFont typeface="Comic Sans MS"/>
              <a:buChar char="●"/>
            </a:pPr>
            <a:r>
              <a:rPr b="0" i="0" lang="en-GB" sz="3000" u="none" cap="none" strike="noStrike">
                <a:solidFill>
                  <a:schemeClr val="lt1"/>
                </a:solidFill>
                <a:latin typeface="Comic Sans MS"/>
                <a:ea typeface="Comic Sans MS"/>
                <a:cs typeface="Comic Sans MS"/>
                <a:sym typeface="Comic Sans MS"/>
              </a:rPr>
              <a:t>Starts next week - 25/10/23</a:t>
            </a:r>
            <a:endParaRPr b="0" i="0" sz="3000" u="none" cap="none" strike="noStrike">
              <a:solidFill>
                <a:schemeClr val="lt1"/>
              </a:solidFill>
              <a:latin typeface="Comic Sans MS"/>
              <a:ea typeface="Comic Sans MS"/>
              <a:cs typeface="Comic Sans MS"/>
              <a:sym typeface="Comic Sans MS"/>
            </a:endParaRPr>
          </a:p>
          <a:p>
            <a:pPr indent="-419100" lvl="0" marL="457200" marR="0" rtl="0" algn="l">
              <a:lnSpc>
                <a:spcPct val="100000"/>
              </a:lnSpc>
              <a:spcBef>
                <a:spcPts val="0"/>
              </a:spcBef>
              <a:spcAft>
                <a:spcPts val="0"/>
              </a:spcAft>
              <a:buClr>
                <a:schemeClr val="lt1"/>
              </a:buClr>
              <a:buSzPts val="3000"/>
              <a:buFont typeface="Comic Sans MS"/>
              <a:buChar char="●"/>
            </a:pPr>
            <a:r>
              <a:rPr b="0" i="0" lang="en-GB" sz="3200" u="none" cap="none" strike="noStrike">
                <a:solidFill>
                  <a:schemeClr val="lt1"/>
                </a:solidFill>
                <a:latin typeface="Comic Sans MS"/>
                <a:ea typeface="Comic Sans MS"/>
                <a:cs typeface="Comic Sans MS"/>
                <a:sym typeface="Comic Sans MS"/>
              </a:rPr>
              <a:t>Soar Point</a:t>
            </a:r>
            <a:endParaRPr b="0" i="0" sz="3200" u="none" cap="none" strike="noStrike">
              <a:solidFill>
                <a:schemeClr val="lt1"/>
              </a:solidFill>
              <a:latin typeface="Comic Sans MS"/>
              <a:ea typeface="Comic Sans MS"/>
              <a:cs typeface="Comic Sans MS"/>
              <a:sym typeface="Comic Sans MS"/>
            </a:endParaRPr>
          </a:p>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Collaboratively do THM boxes / CTFs / OSINT challenges</a:t>
            </a:r>
            <a:endParaRPr b="0" i="0" sz="3200" u="none" cap="none" strike="noStrike">
              <a:solidFill>
                <a:schemeClr val="lt1"/>
              </a:solidFill>
              <a:latin typeface="Comic Sans MS"/>
              <a:ea typeface="Comic Sans MS"/>
              <a:cs typeface="Comic Sans MS"/>
              <a:sym typeface="Comic Sans MS"/>
            </a:endParaRPr>
          </a:p>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No experience needed! </a:t>
            </a:r>
            <a:endParaRPr b="0" i="0" sz="3200" u="none" cap="none" strike="noStrike">
              <a:solidFill>
                <a:schemeClr val="lt1"/>
              </a:solidFill>
              <a:latin typeface="Comic Sans MS"/>
              <a:ea typeface="Comic Sans MS"/>
              <a:cs typeface="Comic Sans MS"/>
              <a:sym typeface="Comic Sans MS"/>
            </a:endParaRPr>
          </a:p>
        </p:txBody>
      </p:sp>
      <p:sp>
        <p:nvSpPr>
          <p:cNvPr id="192" name="Google Shape;192;g28b70ee4cf6_0_6"/>
          <p:cNvSpPr/>
          <p:nvPr/>
        </p:nvSpPr>
        <p:spPr>
          <a:xfrm>
            <a:off x="1294500" y="5233963"/>
            <a:ext cx="9603000" cy="13659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900"/>
              <a:buFont typeface="Arial"/>
              <a:buNone/>
            </a:pPr>
            <a:r>
              <a:rPr b="0" i="0" lang="en-GB" sz="2900" u="none" cap="none" strike="noStrike">
                <a:solidFill>
                  <a:schemeClr val="lt1"/>
                </a:solidFill>
                <a:latin typeface="Comic Sans MS"/>
                <a:ea typeface="Comic Sans MS"/>
                <a:cs typeface="Comic Sans MS"/>
                <a:sym typeface="Comic Sans MS"/>
              </a:rPr>
              <a:t>2pm Wednesday 25th October</a:t>
            </a:r>
            <a:endParaRPr b="0" i="0" sz="2900" u="none" cap="none" strike="noStrike">
              <a:solidFill>
                <a:schemeClr val="lt1"/>
              </a:solidFill>
              <a:latin typeface="Comic Sans MS"/>
              <a:ea typeface="Comic Sans MS"/>
              <a:cs typeface="Comic Sans MS"/>
              <a:sym typeface="Comic Sans MS"/>
            </a:endParaRPr>
          </a:p>
          <a:p>
            <a:pPr indent="0" lvl="0" marL="0" marR="0" rtl="0" algn="ctr">
              <a:lnSpc>
                <a:spcPct val="100000"/>
              </a:lnSpc>
              <a:spcBef>
                <a:spcPts val="0"/>
              </a:spcBef>
              <a:spcAft>
                <a:spcPts val="0"/>
              </a:spcAft>
              <a:buClr>
                <a:srgbClr val="000000"/>
              </a:buClr>
              <a:buSzPts val="2900"/>
              <a:buFont typeface="Arial"/>
              <a:buNone/>
            </a:pPr>
            <a:r>
              <a:rPr b="0" i="0" lang="en-GB" sz="2900" u="none" cap="none" strike="noStrike">
                <a:solidFill>
                  <a:schemeClr val="lt1"/>
                </a:solidFill>
                <a:latin typeface="Comic Sans MS"/>
                <a:ea typeface="Comic Sans MS"/>
                <a:cs typeface="Comic Sans MS"/>
                <a:sym typeface="Comic Sans MS"/>
              </a:rPr>
              <a:t>@ Soar Point</a:t>
            </a:r>
            <a:endParaRPr b="0" i="0" sz="2900" u="none" cap="none" strike="noStrike">
              <a:solidFill>
                <a:schemeClr val="lt1"/>
              </a:solidFill>
              <a:latin typeface="Comic Sans MS"/>
              <a:ea typeface="Comic Sans MS"/>
              <a:cs typeface="Comic Sans MS"/>
              <a:sym typeface="Comic Sans MS"/>
            </a:endParaRPr>
          </a:p>
        </p:txBody>
      </p:sp>
      <p:pic>
        <p:nvPicPr>
          <p:cNvPr id="193" name="Google Shape;193;g28b70ee4cf6_0_6"/>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194" name="Google Shape;194;g28b70ee4cf6_0_6"/>
          <p:cNvSpPr txBox="1"/>
          <p:nvPr/>
        </p:nvSpPr>
        <p:spPr>
          <a:xfrm>
            <a:off x="391900" y="218525"/>
            <a:ext cx="1746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FF00"/>
                </a:solidFill>
                <a:latin typeface="Comic Sans MS"/>
                <a:ea typeface="Comic Sans MS"/>
                <a:cs typeface="Comic Sans MS"/>
                <a:sym typeface="Comic Sans MS"/>
              </a:rPr>
              <a:t>wing wednesdays </a:t>
            </a:r>
            <a:endParaRPr b="0" i="0" sz="1400" u="none" cap="none" strike="noStrike">
              <a:solidFill>
                <a:srgbClr val="00FF00"/>
              </a:solidFill>
              <a:latin typeface="Comic Sans MS"/>
              <a:ea typeface="Comic Sans MS"/>
              <a:cs typeface="Comic Sans MS"/>
              <a:sym typeface="Comic Sans MS"/>
            </a:endParaRPr>
          </a:p>
        </p:txBody>
      </p:sp>
      <p:sp>
        <p:nvSpPr>
          <p:cNvPr id="195" name="Google Shape;195;g28b70ee4cf6_0_6"/>
          <p:cNvSpPr txBox="1"/>
          <p:nvPr/>
        </p:nvSpPr>
        <p:spPr>
          <a:xfrm>
            <a:off x="2442700" y="537400"/>
            <a:ext cx="1746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FFFF"/>
                </a:solidFill>
                <a:latin typeface="Comic Sans MS"/>
                <a:ea typeface="Comic Sans MS"/>
                <a:cs typeface="Comic Sans MS"/>
                <a:sym typeface="Comic Sans MS"/>
              </a:rPr>
              <a:t>wing wednesdays </a:t>
            </a:r>
            <a:endParaRPr b="0" i="0" sz="1400" u="none" cap="none" strike="noStrike">
              <a:solidFill>
                <a:srgbClr val="00FFFF"/>
              </a:solidFill>
              <a:latin typeface="Comic Sans MS"/>
              <a:ea typeface="Comic Sans MS"/>
              <a:cs typeface="Comic Sans MS"/>
              <a:sym typeface="Comic Sans MS"/>
            </a:endParaRPr>
          </a:p>
        </p:txBody>
      </p:sp>
      <p:sp>
        <p:nvSpPr>
          <p:cNvPr id="196" name="Google Shape;196;g28b70ee4cf6_0_6"/>
          <p:cNvSpPr txBox="1"/>
          <p:nvPr/>
        </p:nvSpPr>
        <p:spPr>
          <a:xfrm>
            <a:off x="7716425" y="218525"/>
            <a:ext cx="1746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00FF"/>
                </a:solidFill>
                <a:latin typeface="Comic Sans MS"/>
                <a:ea typeface="Comic Sans MS"/>
                <a:cs typeface="Comic Sans MS"/>
                <a:sym typeface="Comic Sans MS"/>
              </a:rPr>
              <a:t>wing wednesdays </a:t>
            </a:r>
            <a:endParaRPr b="0" i="0" sz="1400" u="none" cap="none" strike="noStrike">
              <a:solidFill>
                <a:srgbClr val="FF00FF"/>
              </a:solidFill>
              <a:latin typeface="Comic Sans MS"/>
              <a:ea typeface="Comic Sans MS"/>
              <a:cs typeface="Comic Sans MS"/>
              <a:sym typeface="Comic Sans MS"/>
            </a:endParaRPr>
          </a:p>
        </p:txBody>
      </p:sp>
      <p:sp>
        <p:nvSpPr>
          <p:cNvPr id="197" name="Google Shape;197;g28b70ee4cf6_0_6"/>
          <p:cNvSpPr txBox="1"/>
          <p:nvPr/>
        </p:nvSpPr>
        <p:spPr>
          <a:xfrm>
            <a:off x="10054325" y="618725"/>
            <a:ext cx="1746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00"/>
                </a:solidFill>
                <a:latin typeface="Comic Sans MS"/>
                <a:ea typeface="Comic Sans MS"/>
                <a:cs typeface="Comic Sans MS"/>
                <a:sym typeface="Comic Sans MS"/>
              </a:rPr>
              <a:t>wing wednesdays </a:t>
            </a:r>
            <a:endParaRPr b="0" i="0" sz="1400" u="none" cap="none" strike="noStrike">
              <a:solidFill>
                <a:srgbClr val="FFFF00"/>
              </a:solidFill>
              <a:latin typeface="Comic Sans MS"/>
              <a:ea typeface="Comic Sans MS"/>
              <a:cs typeface="Comic Sans MS"/>
              <a:sym typeface="Comic Sans M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28d0c13ed5a_0_6"/>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TryHackMe Premium</a:t>
            </a:r>
            <a:endParaRPr b="0" i="0" sz="4800" u="none" cap="none" strike="noStrike">
              <a:solidFill>
                <a:srgbClr val="FFFFFF"/>
              </a:solidFill>
              <a:latin typeface="Comic Sans MS"/>
              <a:ea typeface="Comic Sans MS"/>
              <a:cs typeface="Comic Sans MS"/>
              <a:sym typeface="Comic Sans MS"/>
            </a:endParaRPr>
          </a:p>
        </p:txBody>
      </p:sp>
      <p:sp>
        <p:nvSpPr>
          <p:cNvPr id="204" name="Google Shape;204;g28d0c13ed5a_0_6"/>
          <p:cNvSpPr txBox="1"/>
          <p:nvPr/>
        </p:nvSpPr>
        <p:spPr>
          <a:xfrm>
            <a:off x="1536600" y="1765588"/>
            <a:ext cx="9118800" cy="16623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If you’re interested in buying THM Premium, please use our referral code - will save you $5 </a:t>
            </a:r>
            <a:endParaRPr b="0" i="0" sz="3200" u="none" cap="none" strike="noStrike">
              <a:solidFill>
                <a:schemeClr val="lt1"/>
              </a:solidFill>
              <a:latin typeface="Comic Sans MS"/>
              <a:ea typeface="Comic Sans MS"/>
              <a:cs typeface="Comic Sans MS"/>
              <a:sym typeface="Comic Sans MS"/>
            </a:endParaRPr>
          </a:p>
        </p:txBody>
      </p:sp>
      <p:sp>
        <p:nvSpPr>
          <p:cNvPr id="205" name="Google Shape;205;g28d0c13ed5a_0_6"/>
          <p:cNvSpPr/>
          <p:nvPr/>
        </p:nvSpPr>
        <p:spPr>
          <a:xfrm>
            <a:off x="104450" y="71925"/>
            <a:ext cx="2577000" cy="14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06" name="Google Shape;206;g28d0c13ed5a_0_6"/>
          <p:cNvSpPr txBox="1"/>
          <p:nvPr/>
        </p:nvSpPr>
        <p:spPr>
          <a:xfrm>
            <a:off x="1536600" y="3427900"/>
            <a:ext cx="9118800" cy="16623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It’s pretty worth it, use your student email (.ac.uk) and it’s discounted by 20% to £10 a month</a:t>
            </a:r>
            <a:endParaRPr b="0" i="0" sz="3200" u="none" cap="none" strike="noStrike">
              <a:solidFill>
                <a:schemeClr val="lt1"/>
              </a:solidFill>
              <a:latin typeface="Comic Sans MS"/>
              <a:ea typeface="Comic Sans MS"/>
              <a:cs typeface="Comic Sans MS"/>
              <a:sym typeface="Comic Sans MS"/>
            </a:endParaRPr>
          </a:p>
        </p:txBody>
      </p:sp>
      <p:sp>
        <p:nvSpPr>
          <p:cNvPr id="207" name="Google Shape;207;g28d0c13ed5a_0_6"/>
          <p:cNvSpPr/>
          <p:nvPr/>
        </p:nvSpPr>
        <p:spPr>
          <a:xfrm>
            <a:off x="1294500" y="5233963"/>
            <a:ext cx="9603000" cy="13659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900"/>
              <a:buFont typeface="Arial"/>
              <a:buNone/>
            </a:pPr>
            <a:r>
              <a:rPr b="0" i="0" lang="en-GB" sz="2900" u="sng" cap="none" strike="noStrike">
                <a:solidFill>
                  <a:schemeClr val="hlink"/>
                </a:solidFill>
                <a:latin typeface="Comic Sans MS"/>
                <a:ea typeface="Comic Sans MS"/>
                <a:cs typeface="Comic Sans MS"/>
                <a:sym typeface="Comic Sans MS"/>
                <a:hlinkClick r:id="rId3"/>
              </a:rPr>
              <a:t>https://tryhackme.com/signup?referrer=612e9d2c35ba4b005a24feee</a:t>
            </a:r>
            <a:r>
              <a:rPr b="0" i="0" lang="en-GB" sz="2900" u="none" cap="none" strike="noStrike">
                <a:solidFill>
                  <a:schemeClr val="lt1"/>
                </a:solidFill>
                <a:latin typeface="Comic Sans MS"/>
                <a:ea typeface="Comic Sans MS"/>
                <a:cs typeface="Comic Sans MS"/>
                <a:sym typeface="Comic Sans MS"/>
              </a:rPr>
              <a:t> </a:t>
            </a:r>
            <a:endParaRPr b="0" i="0" sz="2900" u="none" cap="none" strike="noStrike">
              <a:solidFill>
                <a:schemeClr val="lt1"/>
              </a:solidFill>
              <a:latin typeface="Comic Sans MS"/>
              <a:ea typeface="Comic Sans MS"/>
              <a:cs typeface="Comic Sans MS"/>
              <a:sym typeface="Comic Sans MS"/>
            </a:endParaRPr>
          </a:p>
        </p:txBody>
      </p:sp>
      <p:pic>
        <p:nvPicPr>
          <p:cNvPr id="208" name="Google Shape;208;g28d0c13ed5a_0_6"/>
          <p:cNvPicPr preferRelativeResize="0"/>
          <p:nvPr/>
        </p:nvPicPr>
        <p:blipFill rotWithShape="1">
          <a:blip r:embed="rId4">
            <a:alphaModFix/>
          </a:blip>
          <a:srcRect b="0" l="0" r="0" t="0"/>
          <a:stretch/>
        </p:blipFill>
        <p:spPr>
          <a:xfrm>
            <a:off x="10838330" y="5233940"/>
            <a:ext cx="1171969" cy="1365944"/>
          </a:xfrm>
          <a:prstGeom prst="rect">
            <a:avLst/>
          </a:prstGeom>
          <a:noFill/>
          <a:ln>
            <a:noFill/>
          </a:ln>
        </p:spPr>
      </p:pic>
      <p:pic>
        <p:nvPicPr>
          <p:cNvPr id="209" name="Google Shape;209;g28d0c13ed5a_0_6"/>
          <p:cNvPicPr preferRelativeResize="0"/>
          <p:nvPr/>
        </p:nvPicPr>
        <p:blipFill rotWithShape="1">
          <a:blip r:embed="rId5">
            <a:alphaModFix/>
          </a:blip>
          <a:srcRect b="0" l="0" r="0" t="0"/>
          <a:stretch/>
        </p:blipFill>
        <p:spPr>
          <a:xfrm>
            <a:off x="325325" y="143350"/>
            <a:ext cx="2281922" cy="1276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2901882df54_0_22"/>
          <p:cNvSpPr txBox="1"/>
          <p:nvPr/>
        </p:nvSpPr>
        <p:spPr>
          <a:xfrm>
            <a:off x="192450" y="1433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Halloween Next Week</a:t>
            </a:r>
            <a:endParaRPr b="0" i="0" sz="4800" u="none" cap="none" strike="noStrike">
              <a:solidFill>
                <a:srgbClr val="FFFFFF"/>
              </a:solidFill>
              <a:latin typeface="Comic Sans MS"/>
              <a:ea typeface="Comic Sans MS"/>
              <a:cs typeface="Comic Sans MS"/>
              <a:sym typeface="Comic Sans MS"/>
            </a:endParaRPr>
          </a:p>
        </p:txBody>
      </p:sp>
      <p:sp>
        <p:nvSpPr>
          <p:cNvPr id="216" name="Google Shape;216;g2901882df54_0_22"/>
          <p:cNvSpPr txBox="1"/>
          <p:nvPr/>
        </p:nvSpPr>
        <p:spPr>
          <a:xfrm>
            <a:off x="1294500" y="2036063"/>
            <a:ext cx="9118800" cy="24627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Spooky session</a:t>
            </a:r>
            <a:endParaRPr b="0" i="0" sz="3200" u="none" cap="none" strike="noStrike">
              <a:solidFill>
                <a:schemeClr val="lt1"/>
              </a:solidFill>
              <a:latin typeface="Comic Sans MS"/>
              <a:ea typeface="Comic Sans MS"/>
              <a:cs typeface="Comic Sans MS"/>
              <a:sym typeface="Comic Sans MS"/>
            </a:endParaRPr>
          </a:p>
          <a:p>
            <a:pPr indent="-431800" lvl="0" marL="457200" marR="0" rtl="0" algn="l">
              <a:lnSpc>
                <a:spcPct val="100000"/>
              </a:lnSpc>
              <a:spcBef>
                <a:spcPts val="0"/>
              </a:spcBef>
              <a:spcAft>
                <a:spcPts val="0"/>
              </a:spcAft>
              <a:buClr>
                <a:srgbClr val="FF9900"/>
              </a:buClr>
              <a:buSzPts val="3200"/>
              <a:buFont typeface="Comic Sans MS"/>
              <a:buChar char="●"/>
            </a:pPr>
            <a:r>
              <a:rPr b="1" i="0" lang="en-GB" sz="3200" u="none" cap="none" strike="noStrike">
                <a:solidFill>
                  <a:srgbClr val="FF9900"/>
                </a:solidFill>
                <a:latin typeface="Comic Sans MS"/>
                <a:ea typeface="Comic Sans MS"/>
                <a:cs typeface="Comic Sans MS"/>
                <a:sym typeface="Comic Sans MS"/>
              </a:rPr>
              <a:t>FANCY DRESS IS MANDATORY</a:t>
            </a:r>
            <a:br>
              <a:rPr b="1" i="0" lang="en-GB" sz="3200" u="none" cap="none" strike="noStrike">
                <a:solidFill>
                  <a:srgbClr val="FF9900"/>
                </a:solidFill>
                <a:latin typeface="Comic Sans MS"/>
                <a:ea typeface="Comic Sans MS"/>
                <a:cs typeface="Comic Sans MS"/>
                <a:sym typeface="Comic Sans MS"/>
              </a:rPr>
            </a:br>
            <a:r>
              <a:rPr b="1" i="0" lang="en-GB" sz="2000" u="none" cap="none" strike="noStrike">
                <a:solidFill>
                  <a:srgbClr val="FF9900"/>
                </a:solidFill>
                <a:latin typeface="Comic Sans MS"/>
                <a:ea typeface="Comic Sans MS"/>
                <a:cs typeface="Comic Sans MS"/>
                <a:sym typeface="Comic Sans MS"/>
              </a:rPr>
              <a:t>(unless you </a:t>
            </a:r>
            <a:r>
              <a:rPr b="1" i="1" lang="en-GB" sz="2000" u="sng" cap="none" strike="noStrike">
                <a:solidFill>
                  <a:srgbClr val="FF9900"/>
                </a:solidFill>
                <a:latin typeface="Comic Sans MS"/>
                <a:ea typeface="Comic Sans MS"/>
                <a:cs typeface="Comic Sans MS"/>
                <a:sym typeface="Comic Sans MS"/>
              </a:rPr>
              <a:t>really</a:t>
            </a:r>
            <a:r>
              <a:rPr b="1" i="1" lang="en-GB" sz="2000" u="none" cap="none" strike="noStrike">
                <a:solidFill>
                  <a:srgbClr val="FF9900"/>
                </a:solidFill>
                <a:latin typeface="Comic Sans MS"/>
                <a:ea typeface="Comic Sans MS"/>
                <a:cs typeface="Comic Sans MS"/>
                <a:sym typeface="Comic Sans MS"/>
              </a:rPr>
              <a:t> </a:t>
            </a:r>
            <a:r>
              <a:rPr b="1" i="0" lang="en-GB" sz="2000" u="none" cap="none" strike="noStrike">
                <a:solidFill>
                  <a:srgbClr val="FF9900"/>
                </a:solidFill>
                <a:latin typeface="Comic Sans MS"/>
                <a:ea typeface="Comic Sans MS"/>
                <a:cs typeface="Comic Sans MS"/>
                <a:sym typeface="Comic Sans MS"/>
              </a:rPr>
              <a:t>don’t want to…)</a:t>
            </a:r>
            <a:endParaRPr b="1" i="0" sz="2000" u="none" cap="none" strike="noStrike">
              <a:solidFill>
                <a:srgbClr val="FF9900"/>
              </a:solidFill>
              <a:latin typeface="Comic Sans MS"/>
              <a:ea typeface="Comic Sans MS"/>
              <a:cs typeface="Comic Sans MS"/>
              <a:sym typeface="Comic Sans MS"/>
            </a:endParaRPr>
          </a:p>
          <a:p>
            <a:pPr indent="0" lvl="0" marL="0" marR="0" rtl="0" algn="l">
              <a:lnSpc>
                <a:spcPct val="100000"/>
              </a:lnSpc>
              <a:spcBef>
                <a:spcPts val="0"/>
              </a:spcBef>
              <a:spcAft>
                <a:spcPts val="0"/>
              </a:spcAft>
              <a:buClr>
                <a:srgbClr val="000000"/>
              </a:buClr>
              <a:buSzPts val="3200"/>
              <a:buFont typeface="Arial"/>
              <a:buNone/>
            </a:pPr>
            <a:r>
              <a:t/>
            </a:r>
            <a:endParaRPr b="0" i="0" sz="3200" u="none" cap="none" strike="noStrike">
              <a:solidFill>
                <a:srgbClr val="FF9900"/>
              </a:solidFill>
              <a:latin typeface="Comic Sans MS"/>
              <a:ea typeface="Comic Sans MS"/>
              <a:cs typeface="Comic Sans MS"/>
              <a:sym typeface="Comic Sans MS"/>
            </a:endParaRPr>
          </a:p>
          <a:p>
            <a:pPr indent="-431800" lvl="0" marL="457200" marR="0" rtl="0" algn="l">
              <a:lnSpc>
                <a:spcPct val="100000"/>
              </a:lnSpc>
              <a:spcBef>
                <a:spcPts val="0"/>
              </a:spcBef>
              <a:spcAft>
                <a:spcPts val="0"/>
              </a:spcAft>
              <a:buClr>
                <a:schemeClr val="lt1"/>
              </a:buClr>
              <a:buSzPts val="3200"/>
              <a:buFont typeface="Comic Sans MS"/>
              <a:buChar char="●"/>
            </a:pPr>
            <a:r>
              <a:rPr b="0" i="0" lang="en-GB" sz="3200" u="none" cap="none" strike="noStrike">
                <a:solidFill>
                  <a:schemeClr val="lt1"/>
                </a:solidFill>
                <a:latin typeface="Comic Sans MS"/>
                <a:ea typeface="Comic Sans MS"/>
                <a:cs typeface="Comic Sans MS"/>
                <a:sym typeface="Comic Sans MS"/>
              </a:rPr>
              <a:t>Prepare to be scared!</a:t>
            </a:r>
            <a:endParaRPr b="0" i="0" sz="3200" u="none" cap="none" strike="noStrike">
              <a:solidFill>
                <a:schemeClr val="lt1"/>
              </a:solidFill>
              <a:latin typeface="Comic Sans MS"/>
              <a:ea typeface="Comic Sans MS"/>
              <a:cs typeface="Comic Sans MS"/>
              <a:sym typeface="Comic Sans MS"/>
            </a:endParaRPr>
          </a:p>
        </p:txBody>
      </p:sp>
      <p:sp>
        <p:nvSpPr>
          <p:cNvPr id="217" name="Google Shape;217;g2901882df54_0_22"/>
          <p:cNvSpPr/>
          <p:nvPr/>
        </p:nvSpPr>
        <p:spPr>
          <a:xfrm>
            <a:off x="1294500" y="5233963"/>
            <a:ext cx="9603000" cy="13659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900"/>
              <a:buFont typeface="Arial"/>
              <a:buNone/>
            </a:pPr>
            <a:r>
              <a:rPr b="0" i="0" lang="en-GB" sz="2900" u="none" cap="none" strike="noStrike">
                <a:solidFill>
                  <a:schemeClr val="lt1"/>
                </a:solidFill>
                <a:latin typeface="Comic Sans MS"/>
                <a:ea typeface="Comic Sans MS"/>
                <a:cs typeface="Comic Sans MS"/>
                <a:sym typeface="Comic Sans MS"/>
              </a:rPr>
              <a:t>25th October - NEXT WEEK</a:t>
            </a:r>
            <a:endParaRPr b="0" i="0" sz="2900" u="none" cap="none" strike="noStrike">
              <a:solidFill>
                <a:schemeClr val="lt1"/>
              </a:solidFill>
              <a:latin typeface="Comic Sans MS"/>
              <a:ea typeface="Comic Sans MS"/>
              <a:cs typeface="Comic Sans MS"/>
              <a:sym typeface="Comic Sans MS"/>
            </a:endParaRPr>
          </a:p>
        </p:txBody>
      </p:sp>
      <p:pic>
        <p:nvPicPr>
          <p:cNvPr id="218" name="Google Shape;218;g2901882df54_0_22"/>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pic>
        <p:nvPicPr>
          <p:cNvPr id="219" name="Google Shape;219;g2901882df54_0_22"/>
          <p:cNvPicPr preferRelativeResize="0"/>
          <p:nvPr/>
        </p:nvPicPr>
        <p:blipFill rotWithShape="1">
          <a:blip r:embed="rId4">
            <a:alphaModFix/>
          </a:blip>
          <a:srcRect b="0" l="0" r="0" t="0"/>
          <a:stretch/>
        </p:blipFill>
        <p:spPr>
          <a:xfrm>
            <a:off x="6482055" y="3315520"/>
            <a:ext cx="2001075" cy="2001100"/>
          </a:xfrm>
          <a:prstGeom prst="rect">
            <a:avLst/>
          </a:prstGeom>
          <a:noFill/>
          <a:ln>
            <a:noFill/>
          </a:ln>
        </p:spPr>
      </p:pic>
      <p:pic>
        <p:nvPicPr>
          <p:cNvPr id="220" name="Google Shape;220;g2901882df54_0_22"/>
          <p:cNvPicPr preferRelativeResize="0"/>
          <p:nvPr/>
        </p:nvPicPr>
        <p:blipFill rotWithShape="1">
          <a:blip r:embed="rId5">
            <a:alphaModFix/>
          </a:blip>
          <a:srcRect b="0" l="0" r="0" t="0"/>
          <a:stretch/>
        </p:blipFill>
        <p:spPr>
          <a:xfrm>
            <a:off x="-1513975" y="-1294550"/>
            <a:ext cx="3623275" cy="3623275"/>
          </a:xfrm>
          <a:prstGeom prst="rect">
            <a:avLst/>
          </a:prstGeom>
          <a:noFill/>
          <a:ln>
            <a:noFill/>
          </a:ln>
        </p:spPr>
      </p:pic>
      <p:pic>
        <p:nvPicPr>
          <p:cNvPr id="221" name="Google Shape;221;g2901882df54_0_22"/>
          <p:cNvPicPr preferRelativeResize="0"/>
          <p:nvPr/>
        </p:nvPicPr>
        <p:blipFill rotWithShape="1">
          <a:blip r:embed="rId6">
            <a:alphaModFix/>
          </a:blip>
          <a:srcRect b="0" l="0" r="0" t="0"/>
          <a:stretch/>
        </p:blipFill>
        <p:spPr>
          <a:xfrm>
            <a:off x="-877125" y="3416000"/>
            <a:ext cx="3429000" cy="3429000"/>
          </a:xfrm>
          <a:prstGeom prst="rect">
            <a:avLst/>
          </a:prstGeom>
          <a:noFill/>
          <a:ln>
            <a:noFill/>
          </a:ln>
        </p:spPr>
      </p:pic>
      <p:pic>
        <p:nvPicPr>
          <p:cNvPr id="222" name="Google Shape;222;g2901882df54_0_22"/>
          <p:cNvPicPr preferRelativeResize="0"/>
          <p:nvPr/>
        </p:nvPicPr>
        <p:blipFill rotWithShape="1">
          <a:blip r:embed="rId7">
            <a:alphaModFix/>
          </a:blip>
          <a:srcRect b="0" l="0" r="0" t="0"/>
          <a:stretch/>
        </p:blipFill>
        <p:spPr>
          <a:xfrm>
            <a:off x="9358997" y="5177263"/>
            <a:ext cx="1479325" cy="1479325"/>
          </a:xfrm>
          <a:prstGeom prst="rect">
            <a:avLst/>
          </a:prstGeom>
          <a:noFill/>
          <a:ln>
            <a:noFill/>
          </a:ln>
        </p:spPr>
      </p:pic>
      <p:pic>
        <p:nvPicPr>
          <p:cNvPr id="223" name="Google Shape;223;g2901882df54_0_22"/>
          <p:cNvPicPr preferRelativeResize="0"/>
          <p:nvPr/>
        </p:nvPicPr>
        <p:blipFill rotWithShape="1">
          <a:blip r:embed="rId8">
            <a:alphaModFix/>
          </a:blip>
          <a:srcRect b="0" l="0" r="0" t="0"/>
          <a:stretch/>
        </p:blipFill>
        <p:spPr>
          <a:xfrm>
            <a:off x="8793003" y="677025"/>
            <a:ext cx="3345126" cy="4845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g25ef95c971a_0_92"/>
          <p:cNvPicPr preferRelativeResize="0"/>
          <p:nvPr/>
        </p:nvPicPr>
        <p:blipFill rotWithShape="1">
          <a:blip r:embed="rId3">
            <a:alphaModFix/>
          </a:blip>
          <a:srcRect b="0" l="0" r="0" t="0"/>
          <a:stretch/>
        </p:blipFill>
        <p:spPr>
          <a:xfrm>
            <a:off x="9209650" y="692016"/>
            <a:ext cx="2695092" cy="1643349"/>
          </a:xfrm>
          <a:prstGeom prst="rect">
            <a:avLst/>
          </a:prstGeom>
          <a:noFill/>
          <a:ln>
            <a:noFill/>
          </a:ln>
        </p:spPr>
      </p:pic>
      <p:pic>
        <p:nvPicPr>
          <p:cNvPr id="230" name="Google Shape;230;g25ef95c971a_0_92"/>
          <p:cNvPicPr preferRelativeResize="0"/>
          <p:nvPr/>
        </p:nvPicPr>
        <p:blipFill rotWithShape="1">
          <a:blip r:embed="rId4">
            <a:alphaModFix/>
          </a:blip>
          <a:srcRect b="0" l="0" r="0" t="0"/>
          <a:stretch/>
        </p:blipFill>
        <p:spPr>
          <a:xfrm>
            <a:off x="3307450" y="1023500"/>
            <a:ext cx="5384350" cy="5466925"/>
          </a:xfrm>
          <a:prstGeom prst="rect">
            <a:avLst/>
          </a:prstGeom>
          <a:noFill/>
          <a:ln>
            <a:noFill/>
          </a:ln>
        </p:spPr>
      </p:pic>
      <p:pic>
        <p:nvPicPr>
          <p:cNvPr id="231" name="Google Shape;231;g25ef95c971a_0_92"/>
          <p:cNvPicPr preferRelativeResize="0"/>
          <p:nvPr/>
        </p:nvPicPr>
        <p:blipFill rotWithShape="1">
          <a:blip r:embed="rId5">
            <a:alphaModFix/>
          </a:blip>
          <a:srcRect b="0" l="0" r="0" t="0"/>
          <a:stretch/>
        </p:blipFill>
        <p:spPr>
          <a:xfrm>
            <a:off x="10838330" y="5233940"/>
            <a:ext cx="1171969" cy="1365944"/>
          </a:xfrm>
          <a:prstGeom prst="rect">
            <a:avLst/>
          </a:prstGeom>
          <a:noFill/>
          <a:ln>
            <a:noFill/>
          </a:ln>
        </p:spPr>
      </p:pic>
      <p:sp>
        <p:nvSpPr>
          <p:cNvPr id="232" name="Google Shape;232;g25ef95c971a_0_92"/>
          <p:cNvSpPr txBox="1"/>
          <p:nvPr/>
        </p:nvSpPr>
        <p:spPr>
          <a:xfrm>
            <a:off x="192450" y="-9050"/>
            <a:ext cx="11807100" cy="111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Social</a:t>
            </a:r>
            <a:endParaRPr b="0" i="0" sz="4800" u="none" cap="none" strike="noStrike">
              <a:solidFill>
                <a:srgbClr val="FFFFFF"/>
              </a:solidFill>
              <a:latin typeface="Comic Sans MS"/>
              <a:ea typeface="Comic Sans MS"/>
              <a:cs typeface="Comic Sans MS"/>
              <a:sym typeface="Comic Sans MS"/>
            </a:endParaRPr>
          </a:p>
        </p:txBody>
      </p:sp>
      <p:pic>
        <p:nvPicPr>
          <p:cNvPr id="233" name="Google Shape;233;g25ef95c971a_0_92"/>
          <p:cNvPicPr preferRelativeResize="0"/>
          <p:nvPr/>
        </p:nvPicPr>
        <p:blipFill rotWithShape="1">
          <a:blip r:embed="rId6">
            <a:alphaModFix/>
          </a:blip>
          <a:srcRect b="0" l="0" r="0" t="0"/>
          <a:stretch/>
        </p:blipFill>
        <p:spPr>
          <a:xfrm>
            <a:off x="192450" y="2335375"/>
            <a:ext cx="2470325" cy="2470325"/>
          </a:xfrm>
          <a:prstGeom prst="rect">
            <a:avLst/>
          </a:prstGeom>
          <a:noFill/>
          <a:ln>
            <a:noFill/>
          </a:ln>
        </p:spPr>
      </p:pic>
      <p:sp>
        <p:nvSpPr>
          <p:cNvPr id="234" name="Google Shape;234;g25ef95c971a_0_92"/>
          <p:cNvSpPr/>
          <p:nvPr/>
        </p:nvSpPr>
        <p:spPr>
          <a:xfrm rot="1560496">
            <a:off x="2524160" y="3844354"/>
            <a:ext cx="2070920" cy="765310"/>
          </a:xfrm>
          <a:prstGeom prst="rightArrow">
            <a:avLst>
              <a:gd fmla="val 50000" name="adj1"/>
              <a:gd fmla="val 58827"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g25ef95c971a_0_92"/>
          <p:cNvSpPr/>
          <p:nvPr/>
        </p:nvSpPr>
        <p:spPr>
          <a:xfrm rot="8438083">
            <a:off x="8286184" y="2087186"/>
            <a:ext cx="1434580" cy="765479"/>
          </a:xfrm>
          <a:prstGeom prst="rightArrow">
            <a:avLst>
              <a:gd fmla="val 50000" name="adj1"/>
              <a:gd fmla="val 58827"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g25ef95c971a_0_92"/>
          <p:cNvSpPr/>
          <p:nvPr/>
        </p:nvSpPr>
        <p:spPr>
          <a:xfrm rot="-10499070">
            <a:off x="7522337" y="3296135"/>
            <a:ext cx="1756927" cy="765529"/>
          </a:xfrm>
          <a:prstGeom prst="rightArrow">
            <a:avLst>
              <a:gd fmla="val 50000" name="adj1"/>
              <a:gd fmla="val 58827"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7" name="Google Shape;237;g25ef95c971a_0_92"/>
          <p:cNvPicPr preferRelativeResize="0"/>
          <p:nvPr/>
        </p:nvPicPr>
        <p:blipFill rotWithShape="1">
          <a:blip r:embed="rId7">
            <a:alphaModFix/>
          </a:blip>
          <a:srcRect b="0" l="0" r="0" t="0"/>
          <a:stretch/>
        </p:blipFill>
        <p:spPr>
          <a:xfrm>
            <a:off x="9434422" y="3406150"/>
            <a:ext cx="2470325" cy="757022"/>
          </a:xfrm>
          <a:prstGeom prst="rect">
            <a:avLst/>
          </a:prstGeom>
          <a:noFill/>
          <a:ln>
            <a:noFill/>
          </a:ln>
        </p:spPr>
      </p:pic>
      <p:sp>
        <p:nvSpPr>
          <p:cNvPr id="238" name="Google Shape;238;g25ef95c971a_0_92"/>
          <p:cNvSpPr/>
          <p:nvPr/>
        </p:nvSpPr>
        <p:spPr>
          <a:xfrm>
            <a:off x="3343579" y="4805700"/>
            <a:ext cx="1289400" cy="121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g2869062a159_0_24"/>
          <p:cNvPicPr preferRelativeResize="0"/>
          <p:nvPr/>
        </p:nvPicPr>
        <p:blipFill rotWithShape="1">
          <a:blip r:embed="rId3">
            <a:alphaModFix/>
          </a:blip>
          <a:srcRect b="189" l="0" r="0" t="199"/>
          <a:stretch/>
        </p:blipFill>
        <p:spPr>
          <a:xfrm>
            <a:off x="-780412" y="-1947550"/>
            <a:ext cx="13752827" cy="10314650"/>
          </a:xfrm>
          <a:prstGeom prst="rect">
            <a:avLst/>
          </a:prstGeom>
          <a:noFill/>
          <a:ln>
            <a:noFill/>
          </a:ln>
        </p:spPr>
      </p:pic>
      <p:pic>
        <p:nvPicPr>
          <p:cNvPr id="245" name="Google Shape;245;g2869062a159_0_24"/>
          <p:cNvPicPr preferRelativeResize="0"/>
          <p:nvPr/>
        </p:nvPicPr>
        <p:blipFill rotWithShape="1">
          <a:blip r:embed="rId4">
            <a:alphaModFix/>
          </a:blip>
          <a:srcRect b="0" l="0" r="0" t="0"/>
          <a:stretch/>
        </p:blipFill>
        <p:spPr>
          <a:xfrm>
            <a:off x="3955786" y="356009"/>
            <a:ext cx="4280428" cy="4988894"/>
          </a:xfrm>
          <a:prstGeom prst="rect">
            <a:avLst/>
          </a:prstGeom>
          <a:noFill/>
          <a:ln>
            <a:noFill/>
          </a:ln>
          <a:effectLst>
            <a:outerShdw blurRad="50800" rotWithShape="0" algn="ctr" dir="5400000" dist="50800">
              <a:srgbClr val="000000"/>
            </a:outerShdw>
          </a:effectLst>
        </p:spPr>
      </p:pic>
      <p:sp>
        <p:nvSpPr>
          <p:cNvPr id="246" name="Google Shape;246;g2869062a159_0_24"/>
          <p:cNvSpPr txBox="1"/>
          <p:nvPr/>
        </p:nvSpPr>
        <p:spPr>
          <a:xfrm>
            <a:off x="616323" y="5606709"/>
            <a:ext cx="10959300" cy="646500"/>
          </a:xfrm>
          <a:prstGeom prst="rect">
            <a:avLst/>
          </a:prstGeom>
          <a:noFill/>
          <a:ln>
            <a:noFill/>
          </a:ln>
          <a:effectLst>
            <a:outerShdw blurRad="50800" rotWithShape="0" algn="ctr" dir="5400000" dist="50800">
              <a:srgbClr val="000000"/>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GB" sz="3600" u="none" cap="none" strike="noStrike">
                <a:solidFill>
                  <a:schemeClr val="lt1"/>
                </a:solidFill>
                <a:latin typeface="Comic Sans MS"/>
                <a:ea typeface="Comic Sans MS"/>
                <a:cs typeface="Comic Sans MS"/>
                <a:sym typeface="Comic Sans MS"/>
              </a:rPr>
              <a:t>Introduction to OSINT</a:t>
            </a:r>
            <a:endParaRPr b="0" i="0" sz="3600" u="none" cap="none" strike="noStrike">
              <a:solidFill>
                <a:schemeClr val="lt1"/>
              </a:solidFill>
              <a:latin typeface="Comic Sans MS"/>
              <a:ea typeface="Comic Sans MS"/>
              <a:cs typeface="Comic Sans MS"/>
              <a:sym typeface="Comic Sans MS"/>
            </a:endParaRPr>
          </a:p>
        </p:txBody>
      </p:sp>
      <p:sp>
        <p:nvSpPr>
          <p:cNvPr id="247" name="Google Shape;247;g2869062a159_0_24"/>
          <p:cNvSpPr txBox="1"/>
          <p:nvPr/>
        </p:nvSpPr>
        <p:spPr>
          <a:xfrm>
            <a:off x="864786" y="122692"/>
            <a:ext cx="3606300" cy="646500"/>
          </a:xfrm>
          <a:prstGeom prst="rect">
            <a:avLst/>
          </a:prstGeom>
          <a:noFill/>
          <a:ln>
            <a:noFill/>
          </a:ln>
          <a:effectLst>
            <a:outerShdw blurRad="50800" rotWithShape="0" algn="ctr" dir="5400000" dist="50800">
              <a:srgbClr val="000000"/>
            </a:outerShdw>
          </a:effectLst>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n-GB" sz="3600" u="none" cap="none" strike="noStrike">
                <a:solidFill>
                  <a:schemeClr val="lt1"/>
                </a:solidFill>
                <a:latin typeface="Comic Sans MS"/>
                <a:ea typeface="Comic Sans MS"/>
                <a:cs typeface="Comic Sans MS"/>
                <a:sym typeface="Comic Sans MS"/>
              </a:rPr>
              <a:t>hackers.dmu</a:t>
            </a:r>
            <a:endParaRPr b="0" i="0" sz="3600" u="none" cap="none" strike="noStrike">
              <a:solidFill>
                <a:schemeClr val="lt1"/>
              </a:solidFill>
              <a:latin typeface="Comic Sans MS"/>
              <a:ea typeface="Comic Sans MS"/>
              <a:cs typeface="Comic Sans MS"/>
              <a:sym typeface="Comic Sans MS"/>
            </a:endParaRPr>
          </a:p>
        </p:txBody>
      </p:sp>
      <p:sp>
        <p:nvSpPr>
          <p:cNvPr id="248" name="Google Shape;248;g2869062a159_0_24"/>
          <p:cNvSpPr txBox="1"/>
          <p:nvPr/>
        </p:nvSpPr>
        <p:spPr>
          <a:xfrm>
            <a:off x="8413091" y="117509"/>
            <a:ext cx="4077300" cy="646500"/>
          </a:xfrm>
          <a:prstGeom prst="rect">
            <a:avLst/>
          </a:prstGeom>
          <a:noFill/>
          <a:ln>
            <a:noFill/>
          </a:ln>
          <a:effectLst>
            <a:outerShdw blurRad="50800" rotWithShape="0" algn="ctr" dir="5400000" dist="50800">
              <a:srgbClr val="000000"/>
            </a:outerShdw>
          </a:effectLst>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n-GB" sz="3600" u="none" cap="none" strike="noStrike">
                <a:solidFill>
                  <a:schemeClr val="lt1"/>
                </a:solidFill>
                <a:latin typeface="Comic Sans MS"/>
                <a:ea typeface="Comic Sans MS"/>
                <a:cs typeface="Comic Sans MS"/>
                <a:sym typeface="Comic Sans MS"/>
              </a:rPr>
              <a:t>@dmuhackers</a:t>
            </a:r>
            <a:endParaRPr b="0" i="0" sz="3600" u="none" cap="none" strike="noStrike">
              <a:solidFill>
                <a:schemeClr val="lt1"/>
              </a:solidFill>
              <a:latin typeface="Comic Sans MS"/>
              <a:ea typeface="Comic Sans MS"/>
              <a:cs typeface="Comic Sans MS"/>
              <a:sym typeface="Comic Sans MS"/>
            </a:endParaRPr>
          </a:p>
        </p:txBody>
      </p:sp>
      <p:pic>
        <p:nvPicPr>
          <p:cNvPr id="249" name="Google Shape;249;g2869062a159_0_24"/>
          <p:cNvPicPr preferRelativeResize="0"/>
          <p:nvPr/>
        </p:nvPicPr>
        <p:blipFill rotWithShape="1">
          <a:blip r:embed="rId5">
            <a:alphaModFix/>
          </a:blip>
          <a:srcRect b="0" l="0" r="0" t="0"/>
          <a:stretch/>
        </p:blipFill>
        <p:spPr>
          <a:xfrm>
            <a:off x="7850687" y="146312"/>
            <a:ext cx="588724" cy="588724"/>
          </a:xfrm>
          <a:prstGeom prst="rect">
            <a:avLst/>
          </a:prstGeom>
          <a:noFill/>
          <a:ln>
            <a:noFill/>
          </a:ln>
          <a:effectLst>
            <a:outerShdw blurRad="50800" rotWithShape="0" algn="ctr" dir="5400000" dist="50800">
              <a:srgbClr val="000000"/>
            </a:outerShdw>
          </a:effectLst>
        </p:spPr>
      </p:pic>
      <p:pic>
        <p:nvPicPr>
          <p:cNvPr id="250" name="Google Shape;250;g2869062a159_0_24"/>
          <p:cNvPicPr preferRelativeResize="0"/>
          <p:nvPr/>
        </p:nvPicPr>
        <p:blipFill rotWithShape="1">
          <a:blip r:embed="rId6">
            <a:alphaModFix/>
          </a:blip>
          <a:srcRect b="0" l="0" r="0" t="0"/>
          <a:stretch/>
        </p:blipFill>
        <p:spPr>
          <a:xfrm>
            <a:off x="216025" y="76825"/>
            <a:ext cx="692716" cy="692377"/>
          </a:xfrm>
          <a:prstGeom prst="rect">
            <a:avLst/>
          </a:prstGeom>
          <a:noFill/>
          <a:ln>
            <a:noFill/>
          </a:ln>
          <a:effectLst>
            <a:outerShdw blurRad="50800" rotWithShape="0" algn="ctr" dir="5400000" dist="50800">
              <a:srgbClr val="000000"/>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g25ef95c971a_0_1"/>
          <p:cNvPicPr preferRelativeResize="0"/>
          <p:nvPr/>
        </p:nvPicPr>
        <p:blipFill rotWithShape="1">
          <a:blip r:embed="rId3">
            <a:alphaModFix/>
          </a:blip>
          <a:srcRect b="0" l="0" r="0" t="0"/>
          <a:stretch/>
        </p:blipFill>
        <p:spPr>
          <a:xfrm>
            <a:off x="10838330" y="5233940"/>
            <a:ext cx="1171969" cy="1365944"/>
          </a:xfrm>
          <a:prstGeom prst="rect">
            <a:avLst/>
          </a:prstGeom>
          <a:noFill/>
          <a:ln>
            <a:noFill/>
          </a:ln>
        </p:spPr>
      </p:pic>
      <p:sp>
        <p:nvSpPr>
          <p:cNvPr id="257" name="Google Shape;257;g25ef95c971a_0_1"/>
          <p:cNvSpPr txBox="1"/>
          <p:nvPr/>
        </p:nvSpPr>
        <p:spPr>
          <a:xfrm>
            <a:off x="3080299" y="4963815"/>
            <a:ext cx="6320700" cy="831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rgbClr val="FFFFFF"/>
                </a:solidFill>
                <a:latin typeface="Comic Sans MS"/>
                <a:ea typeface="Comic Sans MS"/>
                <a:cs typeface="Comic Sans MS"/>
                <a:sym typeface="Comic Sans MS"/>
              </a:rPr>
              <a:t>Don’t do creepy shit</a:t>
            </a:r>
            <a:endParaRPr b="0" i="0" sz="1400" u="none" cap="none" strike="noStrike">
              <a:solidFill>
                <a:srgbClr val="000000"/>
              </a:solidFill>
              <a:latin typeface="Arial"/>
              <a:ea typeface="Arial"/>
              <a:cs typeface="Arial"/>
              <a:sym typeface="Arial"/>
            </a:endParaRPr>
          </a:p>
        </p:txBody>
      </p:sp>
      <p:pic>
        <p:nvPicPr>
          <p:cNvPr id="258" name="Google Shape;258;g25ef95c971a_0_1"/>
          <p:cNvPicPr preferRelativeResize="0"/>
          <p:nvPr/>
        </p:nvPicPr>
        <p:blipFill rotWithShape="1">
          <a:blip r:embed="rId4">
            <a:alphaModFix/>
          </a:blip>
          <a:srcRect b="0" l="0" r="0" t="0"/>
          <a:stretch/>
        </p:blipFill>
        <p:spPr>
          <a:xfrm>
            <a:off x="8266743" y="1459325"/>
            <a:ext cx="3819758" cy="2535731"/>
          </a:xfrm>
          <a:prstGeom prst="rect">
            <a:avLst/>
          </a:prstGeom>
          <a:noFill/>
          <a:ln>
            <a:noFill/>
          </a:ln>
        </p:spPr>
      </p:pic>
      <p:pic>
        <p:nvPicPr>
          <p:cNvPr id="259" name="Google Shape;259;g25ef95c971a_0_1"/>
          <p:cNvPicPr preferRelativeResize="0"/>
          <p:nvPr/>
        </p:nvPicPr>
        <p:blipFill rotWithShape="1">
          <a:blip r:embed="rId5">
            <a:alphaModFix/>
          </a:blip>
          <a:srcRect b="10468" l="0" r="0" t="-10470"/>
          <a:stretch/>
        </p:blipFill>
        <p:spPr>
          <a:xfrm>
            <a:off x="220100" y="1199300"/>
            <a:ext cx="4109056" cy="2971361"/>
          </a:xfrm>
          <a:prstGeom prst="rect">
            <a:avLst/>
          </a:prstGeom>
          <a:noFill/>
          <a:ln>
            <a:noFill/>
          </a:ln>
        </p:spPr>
      </p:pic>
      <p:pic>
        <p:nvPicPr>
          <p:cNvPr id="260" name="Google Shape;260;g25ef95c971a_0_1"/>
          <p:cNvPicPr preferRelativeResize="0"/>
          <p:nvPr/>
        </p:nvPicPr>
        <p:blipFill rotWithShape="1">
          <a:blip r:embed="rId6">
            <a:alphaModFix/>
          </a:blip>
          <a:srcRect b="22869" l="0" r="0" t="0"/>
          <a:stretch/>
        </p:blipFill>
        <p:spPr>
          <a:xfrm>
            <a:off x="4546800" y="888188"/>
            <a:ext cx="3098400" cy="3593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2018-05-13T11:45:40Z</dcterms:created>
</cp:coreProperties>
</file>